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3" r:id="rId2"/>
    <p:sldId id="282" r:id="rId3"/>
    <p:sldId id="287" r:id="rId4"/>
    <p:sldId id="293" r:id="rId5"/>
    <p:sldId id="294" r:id="rId6"/>
    <p:sldId id="295" r:id="rId7"/>
    <p:sldId id="296" r:id="rId8"/>
    <p:sldId id="297" r:id="rId9"/>
    <p:sldId id="292" r:id="rId10"/>
  </p:sldIdLst>
  <p:sldSz cx="9144000" cy="6858000" type="screen4x3"/>
  <p:notesSz cx="7010400" cy="92360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3159BFC-17E0-BE46-962D-CFE4D96E8659}">
          <p14:sldIdLst>
            <p14:sldId id="273"/>
            <p14:sldId id="282"/>
          </p14:sldIdLst>
        </p14:section>
        <p14:section name="Sección sin título" id="{2B17FA27-EDEA-F64B-8395-8D78870D6138}">
          <p14:sldIdLst>
            <p14:sldId id="287"/>
            <p14:sldId id="293"/>
            <p14:sldId id="294"/>
            <p14:sldId id="295"/>
            <p14:sldId id="296"/>
            <p14:sldId id="297"/>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Énfasi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5204" autoAdjust="0"/>
  </p:normalViewPr>
  <p:slideViewPr>
    <p:cSldViewPr>
      <p:cViewPr varScale="1">
        <p:scale>
          <a:sx n="70" d="100"/>
          <a:sy n="70" d="100"/>
        </p:scale>
        <p:origin x="13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39AECE-94B0-41EB-A9F4-7F202548437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DFF0D856-00F5-4B8B-8DE3-D89600CC9C5F}">
      <dgm:prSet phldrT="[Texto]" custT="1"/>
      <dgm:spPr/>
      <dgm:t>
        <a:bodyPr/>
        <a:lstStyle/>
        <a:p>
          <a:r>
            <a:rPr lang="es-ES" sz="1600" dirty="0">
              <a:latin typeface="Arial" panose="020B0604020202020204" pitchFamily="34" charset="0"/>
              <a:cs typeface="Arial" panose="020B0604020202020204" pitchFamily="34" charset="0"/>
            </a:rPr>
            <a:t>Renovables.</a:t>
          </a:r>
        </a:p>
      </dgm:t>
    </dgm:pt>
    <dgm:pt modelId="{CCDB10F1-D311-4469-A367-B363B7AF8DC0}" type="parTrans" cxnId="{9CF7D20C-B757-4C9B-804F-647B7685920C}">
      <dgm:prSet/>
      <dgm:spPr/>
      <dgm:t>
        <a:bodyPr/>
        <a:lstStyle/>
        <a:p>
          <a:endParaRPr lang="es-ES"/>
        </a:p>
      </dgm:t>
    </dgm:pt>
    <dgm:pt modelId="{74C6F4F5-00FC-47B2-A04A-E6B359F6F3E4}" type="sibTrans" cxnId="{9CF7D20C-B757-4C9B-804F-647B7685920C}">
      <dgm:prSet/>
      <dgm:spPr/>
      <dgm:t>
        <a:bodyPr/>
        <a:lstStyle/>
        <a:p>
          <a:endParaRPr lang="es-ES"/>
        </a:p>
      </dgm:t>
    </dgm:pt>
    <dgm:pt modelId="{927A47DB-1D94-4F61-9096-14B0D778CFDC}">
      <dgm:prSet phldrT="[Texto]" custT="1"/>
      <dgm:spPr/>
      <dgm:t>
        <a:bodyPr/>
        <a:lstStyle/>
        <a:p>
          <a:r>
            <a:rPr lang="es-ES" sz="1600" dirty="0">
              <a:latin typeface="Arial" panose="020B0604020202020204" pitchFamily="34" charset="0"/>
              <a:cs typeface="Arial" panose="020B0604020202020204" pitchFamily="34" charset="0"/>
            </a:rPr>
            <a:t>No renovables.</a:t>
          </a:r>
        </a:p>
      </dgm:t>
    </dgm:pt>
    <dgm:pt modelId="{3971E240-22F4-4382-A6AB-E9BDFDDBA546}" type="parTrans" cxnId="{4F9224F2-2634-451F-ACD8-FA933C497C5F}">
      <dgm:prSet/>
      <dgm:spPr/>
      <dgm:t>
        <a:bodyPr/>
        <a:lstStyle/>
        <a:p>
          <a:endParaRPr lang="es-ES"/>
        </a:p>
      </dgm:t>
    </dgm:pt>
    <dgm:pt modelId="{A37078C1-5BDB-4649-95F4-059752BD0304}" type="sibTrans" cxnId="{4F9224F2-2634-451F-ACD8-FA933C497C5F}">
      <dgm:prSet/>
      <dgm:spPr/>
      <dgm:t>
        <a:bodyPr/>
        <a:lstStyle/>
        <a:p>
          <a:endParaRPr lang="es-ES"/>
        </a:p>
      </dgm:t>
    </dgm:pt>
    <dgm:pt modelId="{6866BAC1-1936-4CE6-B206-2510BEB418DA}">
      <dgm:prSet phldrT="[Texto]" custT="1"/>
      <dgm:spPr/>
      <dgm:t>
        <a:bodyPr/>
        <a:lstStyle/>
        <a:p>
          <a:pPr algn="just"/>
          <a:r>
            <a:rPr lang="es-ES" sz="1400" dirty="0">
              <a:latin typeface="Arial" panose="020B0604020202020204" pitchFamily="34" charset="0"/>
              <a:cs typeface="Arial" panose="020B0604020202020204" pitchFamily="34" charset="0"/>
            </a:rPr>
            <a:t>Se agotan con su uso, la abundancia o escasez de materias primas en un determinado territorio condiciona su crecimiento económico.</a:t>
          </a:r>
        </a:p>
      </dgm:t>
    </dgm:pt>
    <dgm:pt modelId="{9F19EBE2-900F-4890-B842-E3C254540C4A}" type="parTrans" cxnId="{3B833587-F367-4BB4-8761-A346A879CCB8}">
      <dgm:prSet/>
      <dgm:spPr/>
      <dgm:t>
        <a:bodyPr/>
        <a:lstStyle/>
        <a:p>
          <a:endParaRPr lang="es-ES"/>
        </a:p>
      </dgm:t>
    </dgm:pt>
    <dgm:pt modelId="{32CD5753-5EA8-462C-9DC7-ADF1AF93B251}" type="sibTrans" cxnId="{3B833587-F367-4BB4-8761-A346A879CCB8}">
      <dgm:prSet/>
      <dgm:spPr/>
      <dgm:t>
        <a:bodyPr/>
        <a:lstStyle/>
        <a:p>
          <a:endParaRPr lang="es-ES"/>
        </a:p>
      </dgm:t>
    </dgm:pt>
    <dgm:pt modelId="{5DB10891-82C1-4B55-B6FA-4690E3C41CA7}">
      <dgm:prSet phldrT="[Texto]" custT="1"/>
      <dgm:spPr/>
      <dgm:t>
        <a:bodyPr/>
        <a:lstStyle/>
        <a:p>
          <a:pPr algn="just"/>
          <a:endParaRPr lang="es-ES" sz="1400" dirty="0">
            <a:latin typeface="Arial" panose="020B0604020202020204" pitchFamily="34" charset="0"/>
            <a:cs typeface="Arial" panose="020B0604020202020204" pitchFamily="34" charset="0"/>
          </a:endParaRPr>
        </a:p>
      </dgm:t>
    </dgm:pt>
    <dgm:pt modelId="{18B92AD1-BF79-4CC9-B97C-FF4B7F27005D}" type="parTrans" cxnId="{8DC97FF0-59EA-4E70-B309-C1ADD67DD702}">
      <dgm:prSet/>
      <dgm:spPr/>
      <dgm:t>
        <a:bodyPr/>
        <a:lstStyle/>
        <a:p>
          <a:endParaRPr lang="es-MX"/>
        </a:p>
      </dgm:t>
    </dgm:pt>
    <dgm:pt modelId="{79BF2D1A-8D9D-4C10-8B7D-1482ACA776E4}" type="sibTrans" cxnId="{8DC97FF0-59EA-4E70-B309-C1ADD67DD702}">
      <dgm:prSet/>
      <dgm:spPr/>
      <dgm:t>
        <a:bodyPr/>
        <a:lstStyle/>
        <a:p>
          <a:endParaRPr lang="es-MX"/>
        </a:p>
      </dgm:t>
    </dgm:pt>
    <dgm:pt modelId="{629E8381-4F3B-41F5-A610-3602DF9335B7}">
      <dgm:prSet phldrT="[Texto]" custT="1"/>
      <dgm:spPr/>
      <dgm:t>
        <a:bodyPr/>
        <a:lstStyle/>
        <a:p>
          <a:pPr algn="just"/>
          <a:r>
            <a:rPr lang="es-ES" sz="1400" dirty="0">
              <a:latin typeface="Arial" panose="020B0604020202020204" pitchFamily="34" charset="0"/>
              <a:cs typeface="Arial" panose="020B0604020202020204" pitchFamily="34" charset="0"/>
            </a:rPr>
            <a:t>“No se agotan con el uso, debido a que vuelven a su estado original o se regeneran a una tasa mayor a la tasa con que los recursos renovables son disminuidos mediante su utilización</a:t>
          </a:r>
          <a:r>
            <a:rPr lang="es-ES" sz="1600" dirty="0">
              <a:latin typeface="Arial" panose="020B0604020202020204" pitchFamily="34" charset="0"/>
              <a:cs typeface="Arial" panose="020B0604020202020204" pitchFamily="34" charset="0"/>
            </a:rPr>
            <a:t>.”</a:t>
          </a:r>
        </a:p>
      </dgm:t>
    </dgm:pt>
    <dgm:pt modelId="{B345DFF8-8A9A-4AB3-AC84-23FDB50D0717}" type="parTrans" cxnId="{71006895-EF9A-4DCD-BECF-F49A80DF4099}">
      <dgm:prSet/>
      <dgm:spPr/>
      <dgm:t>
        <a:bodyPr/>
        <a:lstStyle/>
        <a:p>
          <a:endParaRPr lang="es-MX"/>
        </a:p>
      </dgm:t>
    </dgm:pt>
    <dgm:pt modelId="{BBF464A1-5E61-4376-8134-B4C0176C9C3A}" type="sibTrans" cxnId="{71006895-EF9A-4DCD-BECF-F49A80DF4099}">
      <dgm:prSet/>
      <dgm:spPr/>
      <dgm:t>
        <a:bodyPr/>
        <a:lstStyle/>
        <a:p>
          <a:endParaRPr lang="es-MX"/>
        </a:p>
      </dgm:t>
    </dgm:pt>
    <dgm:pt modelId="{657B2AD7-F2F0-4947-B58B-D32FC8F7A237}" type="pres">
      <dgm:prSet presAssocID="{0839AECE-94B0-41EB-A9F4-7F2025484378}" presName="Name0" presStyleCnt="0">
        <dgm:presLayoutVars>
          <dgm:dir/>
          <dgm:animLvl val="lvl"/>
          <dgm:resizeHandles/>
        </dgm:presLayoutVars>
      </dgm:prSet>
      <dgm:spPr/>
      <dgm:t>
        <a:bodyPr/>
        <a:lstStyle/>
        <a:p>
          <a:endParaRPr lang="es-MX"/>
        </a:p>
      </dgm:t>
    </dgm:pt>
    <dgm:pt modelId="{6CE1391D-EBE5-4A55-9C63-07A47EEED12E}" type="pres">
      <dgm:prSet presAssocID="{DFF0D856-00F5-4B8B-8DE3-D89600CC9C5F}" presName="linNode" presStyleCnt="0"/>
      <dgm:spPr/>
    </dgm:pt>
    <dgm:pt modelId="{C055F3A4-AA76-4F07-8A6D-5CAA537FA179}" type="pres">
      <dgm:prSet presAssocID="{DFF0D856-00F5-4B8B-8DE3-D89600CC9C5F}" presName="parentShp" presStyleLbl="node1" presStyleIdx="0" presStyleCnt="2">
        <dgm:presLayoutVars>
          <dgm:bulletEnabled val="1"/>
        </dgm:presLayoutVars>
      </dgm:prSet>
      <dgm:spPr/>
      <dgm:t>
        <a:bodyPr/>
        <a:lstStyle/>
        <a:p>
          <a:endParaRPr lang="es-MX"/>
        </a:p>
      </dgm:t>
    </dgm:pt>
    <dgm:pt modelId="{8A421C5B-C11D-4628-863F-0E5D8AF2BB58}" type="pres">
      <dgm:prSet presAssocID="{DFF0D856-00F5-4B8B-8DE3-D89600CC9C5F}" presName="childShp" presStyleLbl="bgAccFollowNode1" presStyleIdx="0" presStyleCnt="2">
        <dgm:presLayoutVars>
          <dgm:bulletEnabled val="1"/>
        </dgm:presLayoutVars>
      </dgm:prSet>
      <dgm:spPr/>
      <dgm:t>
        <a:bodyPr/>
        <a:lstStyle/>
        <a:p>
          <a:endParaRPr lang="es-MX"/>
        </a:p>
      </dgm:t>
    </dgm:pt>
    <dgm:pt modelId="{D1AE8037-FB54-493C-9BB1-368CDF4C82CB}" type="pres">
      <dgm:prSet presAssocID="{74C6F4F5-00FC-47B2-A04A-E6B359F6F3E4}" presName="spacing" presStyleCnt="0"/>
      <dgm:spPr/>
    </dgm:pt>
    <dgm:pt modelId="{C6538E4B-4BBA-401E-B6FD-C650EF72F829}" type="pres">
      <dgm:prSet presAssocID="{927A47DB-1D94-4F61-9096-14B0D778CFDC}" presName="linNode" presStyleCnt="0"/>
      <dgm:spPr/>
    </dgm:pt>
    <dgm:pt modelId="{5ACB5C78-E5AB-46CF-A9BD-D52983ADC332}" type="pres">
      <dgm:prSet presAssocID="{927A47DB-1D94-4F61-9096-14B0D778CFDC}" presName="parentShp" presStyleLbl="node1" presStyleIdx="1" presStyleCnt="2">
        <dgm:presLayoutVars>
          <dgm:bulletEnabled val="1"/>
        </dgm:presLayoutVars>
      </dgm:prSet>
      <dgm:spPr/>
      <dgm:t>
        <a:bodyPr/>
        <a:lstStyle/>
        <a:p>
          <a:endParaRPr lang="es-MX"/>
        </a:p>
      </dgm:t>
    </dgm:pt>
    <dgm:pt modelId="{93559028-5B0B-4BDA-A937-7BA2E36F99D7}" type="pres">
      <dgm:prSet presAssocID="{927A47DB-1D94-4F61-9096-14B0D778CFDC}" presName="childShp" presStyleLbl="bgAccFollowNode1" presStyleIdx="1" presStyleCnt="2">
        <dgm:presLayoutVars>
          <dgm:bulletEnabled val="1"/>
        </dgm:presLayoutVars>
      </dgm:prSet>
      <dgm:spPr/>
      <dgm:t>
        <a:bodyPr/>
        <a:lstStyle/>
        <a:p>
          <a:endParaRPr lang="es-MX"/>
        </a:p>
      </dgm:t>
    </dgm:pt>
  </dgm:ptLst>
  <dgm:cxnLst>
    <dgm:cxn modelId="{D9D421D5-EE32-4190-8F55-767D79722D1C}" type="presOf" srcId="{629E8381-4F3B-41F5-A610-3602DF9335B7}" destId="{8A421C5B-C11D-4628-863F-0E5D8AF2BB58}" srcOrd="0" destOrd="0" presId="urn:microsoft.com/office/officeart/2005/8/layout/vList6"/>
    <dgm:cxn modelId="{3B833587-F367-4BB4-8761-A346A879CCB8}" srcId="{927A47DB-1D94-4F61-9096-14B0D778CFDC}" destId="{6866BAC1-1936-4CE6-B206-2510BEB418DA}" srcOrd="1" destOrd="0" parTransId="{9F19EBE2-900F-4890-B842-E3C254540C4A}" sibTransId="{32CD5753-5EA8-462C-9DC7-ADF1AF93B251}"/>
    <dgm:cxn modelId="{71006895-EF9A-4DCD-BECF-F49A80DF4099}" srcId="{DFF0D856-00F5-4B8B-8DE3-D89600CC9C5F}" destId="{629E8381-4F3B-41F5-A610-3602DF9335B7}" srcOrd="0" destOrd="0" parTransId="{B345DFF8-8A9A-4AB3-AC84-23FDB50D0717}" sibTransId="{BBF464A1-5E61-4376-8134-B4C0176C9C3A}"/>
    <dgm:cxn modelId="{B3123133-A6D7-469D-9964-CED45255C6A4}" type="presOf" srcId="{927A47DB-1D94-4F61-9096-14B0D778CFDC}" destId="{5ACB5C78-E5AB-46CF-A9BD-D52983ADC332}" srcOrd="0" destOrd="0" presId="urn:microsoft.com/office/officeart/2005/8/layout/vList6"/>
    <dgm:cxn modelId="{4F9224F2-2634-451F-ACD8-FA933C497C5F}" srcId="{0839AECE-94B0-41EB-A9F4-7F2025484378}" destId="{927A47DB-1D94-4F61-9096-14B0D778CFDC}" srcOrd="1" destOrd="0" parTransId="{3971E240-22F4-4382-A6AB-E9BDFDDBA546}" sibTransId="{A37078C1-5BDB-4649-95F4-059752BD0304}"/>
    <dgm:cxn modelId="{5F90B67E-4344-4615-B79D-C64469862766}" type="presOf" srcId="{0839AECE-94B0-41EB-A9F4-7F2025484378}" destId="{657B2AD7-F2F0-4947-B58B-D32FC8F7A237}" srcOrd="0" destOrd="0" presId="urn:microsoft.com/office/officeart/2005/8/layout/vList6"/>
    <dgm:cxn modelId="{7682FD52-BB7A-4578-89AC-E233A01DFDC4}" type="presOf" srcId="{6866BAC1-1936-4CE6-B206-2510BEB418DA}" destId="{93559028-5B0B-4BDA-A937-7BA2E36F99D7}" srcOrd="0" destOrd="1" presId="urn:microsoft.com/office/officeart/2005/8/layout/vList6"/>
    <dgm:cxn modelId="{6993A94D-1E2E-42D4-9E1F-49309FAD239A}" type="presOf" srcId="{DFF0D856-00F5-4B8B-8DE3-D89600CC9C5F}" destId="{C055F3A4-AA76-4F07-8A6D-5CAA537FA179}" srcOrd="0" destOrd="0" presId="urn:microsoft.com/office/officeart/2005/8/layout/vList6"/>
    <dgm:cxn modelId="{9CF7D20C-B757-4C9B-804F-647B7685920C}" srcId="{0839AECE-94B0-41EB-A9F4-7F2025484378}" destId="{DFF0D856-00F5-4B8B-8DE3-D89600CC9C5F}" srcOrd="0" destOrd="0" parTransId="{CCDB10F1-D311-4469-A367-B363B7AF8DC0}" sibTransId="{74C6F4F5-00FC-47B2-A04A-E6B359F6F3E4}"/>
    <dgm:cxn modelId="{BEC501B2-E589-4E8E-870E-A0676E547B7A}" type="presOf" srcId="{5DB10891-82C1-4B55-B6FA-4690E3C41CA7}" destId="{93559028-5B0B-4BDA-A937-7BA2E36F99D7}" srcOrd="0" destOrd="0" presId="urn:microsoft.com/office/officeart/2005/8/layout/vList6"/>
    <dgm:cxn modelId="{8DC97FF0-59EA-4E70-B309-C1ADD67DD702}" srcId="{927A47DB-1D94-4F61-9096-14B0D778CFDC}" destId="{5DB10891-82C1-4B55-B6FA-4690E3C41CA7}" srcOrd="0" destOrd="0" parTransId="{18B92AD1-BF79-4CC9-B97C-FF4B7F27005D}" sibTransId="{79BF2D1A-8D9D-4C10-8B7D-1482ACA776E4}"/>
    <dgm:cxn modelId="{D96033B0-B529-4143-926C-FB20C32B39FF}" type="presParOf" srcId="{657B2AD7-F2F0-4947-B58B-D32FC8F7A237}" destId="{6CE1391D-EBE5-4A55-9C63-07A47EEED12E}" srcOrd="0" destOrd="0" presId="urn:microsoft.com/office/officeart/2005/8/layout/vList6"/>
    <dgm:cxn modelId="{1F05DFD0-8539-486E-BDAA-1088F52AC676}" type="presParOf" srcId="{6CE1391D-EBE5-4A55-9C63-07A47EEED12E}" destId="{C055F3A4-AA76-4F07-8A6D-5CAA537FA179}" srcOrd="0" destOrd="0" presId="urn:microsoft.com/office/officeart/2005/8/layout/vList6"/>
    <dgm:cxn modelId="{CFB3D708-1E4E-4DF3-BF82-34B7F54BF809}" type="presParOf" srcId="{6CE1391D-EBE5-4A55-9C63-07A47EEED12E}" destId="{8A421C5B-C11D-4628-863F-0E5D8AF2BB58}" srcOrd="1" destOrd="0" presId="urn:microsoft.com/office/officeart/2005/8/layout/vList6"/>
    <dgm:cxn modelId="{075C6540-DCEF-4FD6-9029-7D2A5FE5F08C}" type="presParOf" srcId="{657B2AD7-F2F0-4947-B58B-D32FC8F7A237}" destId="{D1AE8037-FB54-493C-9BB1-368CDF4C82CB}" srcOrd="1" destOrd="0" presId="urn:microsoft.com/office/officeart/2005/8/layout/vList6"/>
    <dgm:cxn modelId="{D7DB8644-9B3F-4711-8EDC-3CFD49343E63}" type="presParOf" srcId="{657B2AD7-F2F0-4947-B58B-D32FC8F7A237}" destId="{C6538E4B-4BBA-401E-B6FD-C650EF72F829}" srcOrd="2" destOrd="0" presId="urn:microsoft.com/office/officeart/2005/8/layout/vList6"/>
    <dgm:cxn modelId="{F0D94692-6C94-4ABC-9712-4BA5B7CA61DC}" type="presParOf" srcId="{C6538E4B-4BBA-401E-B6FD-C650EF72F829}" destId="{5ACB5C78-E5AB-46CF-A9BD-D52983ADC332}" srcOrd="0" destOrd="0" presId="urn:microsoft.com/office/officeart/2005/8/layout/vList6"/>
    <dgm:cxn modelId="{4BED8023-5FD2-439D-A806-F16034E8F50F}" type="presParOf" srcId="{C6538E4B-4BBA-401E-B6FD-C650EF72F829}" destId="{93559028-5B0B-4BDA-A937-7BA2E36F99D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39AECE-94B0-41EB-A9F4-7F202548437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DFF0D856-00F5-4B8B-8DE3-D89600CC9C5F}">
      <dgm:prSet phldrT="[Texto]" custT="1"/>
      <dgm:spPr/>
      <dgm:t>
        <a:bodyPr/>
        <a:lstStyle/>
        <a:p>
          <a:r>
            <a:rPr lang="es-ES" sz="1600" dirty="0">
              <a:latin typeface="Arial" panose="020B0604020202020204" pitchFamily="34" charset="0"/>
              <a:cs typeface="Arial" panose="020B0604020202020204" pitchFamily="34" charset="0"/>
            </a:rPr>
            <a:t>Población activa.</a:t>
          </a:r>
        </a:p>
      </dgm:t>
    </dgm:pt>
    <dgm:pt modelId="{CCDB10F1-D311-4469-A367-B363B7AF8DC0}" type="parTrans" cxnId="{9CF7D20C-B757-4C9B-804F-647B7685920C}">
      <dgm:prSet/>
      <dgm:spPr/>
      <dgm:t>
        <a:bodyPr/>
        <a:lstStyle/>
        <a:p>
          <a:endParaRPr lang="es-ES"/>
        </a:p>
      </dgm:t>
    </dgm:pt>
    <dgm:pt modelId="{74C6F4F5-00FC-47B2-A04A-E6B359F6F3E4}" type="sibTrans" cxnId="{9CF7D20C-B757-4C9B-804F-647B7685920C}">
      <dgm:prSet/>
      <dgm:spPr/>
      <dgm:t>
        <a:bodyPr/>
        <a:lstStyle/>
        <a:p>
          <a:endParaRPr lang="es-ES"/>
        </a:p>
      </dgm:t>
    </dgm:pt>
    <dgm:pt modelId="{382439FF-DFC8-497A-B6DE-FC5EBDDE2E22}">
      <dgm:prSet phldrT="[Texto]" custT="1"/>
      <dgm:spPr/>
      <dgm:t>
        <a:bodyPr/>
        <a:lstStyle/>
        <a:p>
          <a:r>
            <a:rPr lang="es-ES" sz="1400" dirty="0">
              <a:latin typeface="Arial" panose="020B0604020202020204" pitchFamily="34" charset="0"/>
              <a:cs typeface="Arial" panose="020B0604020202020204" pitchFamily="34" charset="0"/>
            </a:rPr>
            <a:t>Realizan actividades de consumo y producción. </a:t>
          </a:r>
          <a:endParaRPr lang="es-ES" sz="1600" dirty="0">
            <a:latin typeface="Arial" panose="020B0604020202020204" pitchFamily="34" charset="0"/>
            <a:cs typeface="Arial" panose="020B0604020202020204" pitchFamily="34" charset="0"/>
          </a:endParaRPr>
        </a:p>
      </dgm:t>
    </dgm:pt>
    <dgm:pt modelId="{4CB75DF0-2950-439A-A272-EDE1F4BC7306}" type="parTrans" cxnId="{DCABA40E-8309-4A67-B766-43C4A1B587B5}">
      <dgm:prSet/>
      <dgm:spPr/>
      <dgm:t>
        <a:bodyPr/>
        <a:lstStyle/>
        <a:p>
          <a:endParaRPr lang="es-ES"/>
        </a:p>
      </dgm:t>
    </dgm:pt>
    <dgm:pt modelId="{AC19E8E6-D553-4790-A2D9-107E986FD603}" type="sibTrans" cxnId="{DCABA40E-8309-4A67-B766-43C4A1B587B5}">
      <dgm:prSet/>
      <dgm:spPr/>
      <dgm:t>
        <a:bodyPr/>
        <a:lstStyle/>
        <a:p>
          <a:endParaRPr lang="es-ES"/>
        </a:p>
      </dgm:t>
    </dgm:pt>
    <dgm:pt modelId="{927A47DB-1D94-4F61-9096-14B0D778CFDC}">
      <dgm:prSet phldrT="[Texto]" custT="1"/>
      <dgm:spPr/>
      <dgm:t>
        <a:bodyPr/>
        <a:lstStyle/>
        <a:p>
          <a:r>
            <a:rPr lang="es-ES" sz="1600" dirty="0">
              <a:latin typeface="Arial" panose="020B0604020202020204" pitchFamily="34" charset="0"/>
              <a:cs typeface="Arial" panose="020B0604020202020204" pitchFamily="34" charset="0"/>
            </a:rPr>
            <a:t>Población inactiva.</a:t>
          </a:r>
        </a:p>
      </dgm:t>
    </dgm:pt>
    <dgm:pt modelId="{3971E240-22F4-4382-A6AB-E9BDFDDBA546}" type="parTrans" cxnId="{4F9224F2-2634-451F-ACD8-FA933C497C5F}">
      <dgm:prSet/>
      <dgm:spPr/>
      <dgm:t>
        <a:bodyPr/>
        <a:lstStyle/>
        <a:p>
          <a:endParaRPr lang="es-ES"/>
        </a:p>
      </dgm:t>
    </dgm:pt>
    <dgm:pt modelId="{A37078C1-5BDB-4649-95F4-059752BD0304}" type="sibTrans" cxnId="{4F9224F2-2634-451F-ACD8-FA933C497C5F}">
      <dgm:prSet/>
      <dgm:spPr/>
      <dgm:t>
        <a:bodyPr/>
        <a:lstStyle/>
        <a:p>
          <a:endParaRPr lang="es-ES"/>
        </a:p>
      </dgm:t>
    </dgm:pt>
    <dgm:pt modelId="{09968987-144F-4093-941C-F47653F6B8B2}">
      <dgm:prSet phldrT="[Texto]" custT="1"/>
      <dgm:spPr/>
      <dgm:t>
        <a:bodyPr/>
        <a:lstStyle/>
        <a:p>
          <a:endParaRPr lang="es-ES" sz="1600" dirty="0">
            <a:latin typeface="Arial" panose="020B0604020202020204" pitchFamily="34" charset="0"/>
            <a:cs typeface="Arial" panose="020B0604020202020204" pitchFamily="34" charset="0"/>
          </a:endParaRPr>
        </a:p>
      </dgm:t>
    </dgm:pt>
    <dgm:pt modelId="{E2804C86-80CB-4275-AFDA-C16613C41F9E}" type="parTrans" cxnId="{AA1D580A-E8E7-4BA0-9FE1-92B9A3AB53AD}">
      <dgm:prSet/>
      <dgm:spPr/>
      <dgm:t>
        <a:bodyPr/>
        <a:lstStyle/>
        <a:p>
          <a:endParaRPr lang="es-MX"/>
        </a:p>
      </dgm:t>
    </dgm:pt>
    <dgm:pt modelId="{41850A7E-8C89-40D8-B08D-C4B45E9D3712}" type="sibTrans" cxnId="{AA1D580A-E8E7-4BA0-9FE1-92B9A3AB53AD}">
      <dgm:prSet/>
      <dgm:spPr/>
      <dgm:t>
        <a:bodyPr/>
        <a:lstStyle/>
        <a:p>
          <a:endParaRPr lang="es-MX"/>
        </a:p>
      </dgm:t>
    </dgm:pt>
    <dgm:pt modelId="{B3F0B683-7314-455E-8C8A-B699EB8C2FA9}">
      <dgm:prSet phldrT="[Texto]" custT="1"/>
      <dgm:spPr/>
      <dgm:t>
        <a:bodyPr/>
        <a:lstStyle/>
        <a:p>
          <a:endParaRPr lang="es-ES" sz="1600" dirty="0">
            <a:latin typeface="Arial" panose="020B0604020202020204" pitchFamily="34" charset="0"/>
            <a:cs typeface="Arial" panose="020B0604020202020204" pitchFamily="34" charset="0"/>
          </a:endParaRPr>
        </a:p>
      </dgm:t>
    </dgm:pt>
    <dgm:pt modelId="{D694149E-453E-4A37-8C0F-8E8E49528872}" type="parTrans" cxnId="{B5541B4E-34B3-42DD-BE35-C086C9333FE9}">
      <dgm:prSet/>
      <dgm:spPr/>
      <dgm:t>
        <a:bodyPr/>
        <a:lstStyle/>
        <a:p>
          <a:endParaRPr lang="es-MX"/>
        </a:p>
      </dgm:t>
    </dgm:pt>
    <dgm:pt modelId="{DE0F2BBC-88B9-4DA6-91F7-873FFBFBD0BD}" type="sibTrans" cxnId="{B5541B4E-34B3-42DD-BE35-C086C9333FE9}">
      <dgm:prSet/>
      <dgm:spPr/>
      <dgm:t>
        <a:bodyPr/>
        <a:lstStyle/>
        <a:p>
          <a:endParaRPr lang="es-MX"/>
        </a:p>
      </dgm:t>
    </dgm:pt>
    <dgm:pt modelId="{66C42758-FB82-4EB7-A7FB-4706EE5E9B09}">
      <dgm:prSet phldrT="[Texto]" custT="1"/>
      <dgm:spPr/>
      <dgm:t>
        <a:bodyPr/>
        <a:lstStyle/>
        <a:p>
          <a:endParaRPr lang="es-ES" sz="1400" dirty="0">
            <a:latin typeface="Arial" panose="020B0604020202020204" pitchFamily="34" charset="0"/>
            <a:cs typeface="Arial" panose="020B0604020202020204" pitchFamily="34" charset="0"/>
          </a:endParaRPr>
        </a:p>
      </dgm:t>
    </dgm:pt>
    <dgm:pt modelId="{623F9974-392C-4AC4-8731-62B36C444CED}" type="parTrans" cxnId="{2A1894C6-06E8-40E1-A770-D24122F8A956}">
      <dgm:prSet/>
      <dgm:spPr/>
      <dgm:t>
        <a:bodyPr/>
        <a:lstStyle/>
        <a:p>
          <a:endParaRPr lang="es-MX"/>
        </a:p>
      </dgm:t>
    </dgm:pt>
    <dgm:pt modelId="{D9875035-74BB-4A57-9BCB-F02B0B4517F5}" type="sibTrans" cxnId="{2A1894C6-06E8-40E1-A770-D24122F8A956}">
      <dgm:prSet/>
      <dgm:spPr/>
      <dgm:t>
        <a:bodyPr/>
        <a:lstStyle/>
        <a:p>
          <a:endParaRPr lang="es-MX"/>
        </a:p>
      </dgm:t>
    </dgm:pt>
    <dgm:pt modelId="{7B8E1DE1-8879-471F-95C2-C0DB40AC6CCE}">
      <dgm:prSet phldrT="[Texto]" custT="1"/>
      <dgm:spPr/>
      <dgm:t>
        <a:bodyPr/>
        <a:lstStyle/>
        <a:p>
          <a:endParaRPr lang="es-ES" sz="1400" dirty="0">
            <a:latin typeface="Arial" panose="020B0604020202020204" pitchFamily="34" charset="0"/>
            <a:cs typeface="Arial" panose="020B0604020202020204" pitchFamily="34" charset="0"/>
          </a:endParaRPr>
        </a:p>
      </dgm:t>
    </dgm:pt>
    <dgm:pt modelId="{1C0FCAAE-E128-4964-8233-3E0FC08B311C}" type="parTrans" cxnId="{E80F5818-BC88-4EB7-B3CB-4E9739B45471}">
      <dgm:prSet/>
      <dgm:spPr/>
      <dgm:t>
        <a:bodyPr/>
        <a:lstStyle/>
        <a:p>
          <a:endParaRPr lang="es-MX"/>
        </a:p>
      </dgm:t>
    </dgm:pt>
    <dgm:pt modelId="{922644E2-F481-4DB6-A21B-987356CBD93A}" type="sibTrans" cxnId="{E80F5818-BC88-4EB7-B3CB-4E9739B45471}">
      <dgm:prSet/>
      <dgm:spPr/>
      <dgm:t>
        <a:bodyPr/>
        <a:lstStyle/>
        <a:p>
          <a:endParaRPr lang="es-MX"/>
        </a:p>
      </dgm:t>
    </dgm:pt>
    <dgm:pt modelId="{FF971A4F-767E-4F3A-97DE-8A7712665A10}">
      <dgm:prSet phldrT="[Texto]" custT="1"/>
      <dgm:spPr/>
      <dgm:t>
        <a:bodyPr/>
        <a:lstStyle/>
        <a:p>
          <a:r>
            <a:rPr lang="es-ES" sz="1400" dirty="0">
              <a:latin typeface="Arial" panose="020B0604020202020204" pitchFamily="34" charset="0"/>
              <a:cs typeface="Arial" panose="020B0604020202020204" pitchFamily="34" charset="0"/>
            </a:rPr>
            <a:t>Realizan actividades de consumo.</a:t>
          </a:r>
        </a:p>
      </dgm:t>
    </dgm:pt>
    <dgm:pt modelId="{C3433E43-A6DF-4B06-ABAC-D470ED22CDE0}" type="parTrans" cxnId="{33D42B82-A14C-4B8C-A58F-0529A2C2802C}">
      <dgm:prSet/>
      <dgm:spPr/>
      <dgm:t>
        <a:bodyPr/>
        <a:lstStyle/>
        <a:p>
          <a:endParaRPr lang="es-MX"/>
        </a:p>
      </dgm:t>
    </dgm:pt>
    <dgm:pt modelId="{1CCDA588-3C34-4142-BA0F-C07BBF9B6CE8}" type="sibTrans" cxnId="{33D42B82-A14C-4B8C-A58F-0529A2C2802C}">
      <dgm:prSet/>
      <dgm:spPr/>
      <dgm:t>
        <a:bodyPr/>
        <a:lstStyle/>
        <a:p>
          <a:endParaRPr lang="es-MX"/>
        </a:p>
      </dgm:t>
    </dgm:pt>
    <dgm:pt modelId="{657B2AD7-F2F0-4947-B58B-D32FC8F7A237}" type="pres">
      <dgm:prSet presAssocID="{0839AECE-94B0-41EB-A9F4-7F2025484378}" presName="Name0" presStyleCnt="0">
        <dgm:presLayoutVars>
          <dgm:dir/>
          <dgm:animLvl val="lvl"/>
          <dgm:resizeHandles/>
        </dgm:presLayoutVars>
      </dgm:prSet>
      <dgm:spPr/>
      <dgm:t>
        <a:bodyPr/>
        <a:lstStyle/>
        <a:p>
          <a:endParaRPr lang="es-MX"/>
        </a:p>
      </dgm:t>
    </dgm:pt>
    <dgm:pt modelId="{6CE1391D-EBE5-4A55-9C63-07A47EEED12E}" type="pres">
      <dgm:prSet presAssocID="{DFF0D856-00F5-4B8B-8DE3-D89600CC9C5F}" presName="linNode" presStyleCnt="0"/>
      <dgm:spPr/>
    </dgm:pt>
    <dgm:pt modelId="{C055F3A4-AA76-4F07-8A6D-5CAA537FA179}" type="pres">
      <dgm:prSet presAssocID="{DFF0D856-00F5-4B8B-8DE3-D89600CC9C5F}" presName="parentShp" presStyleLbl="node1" presStyleIdx="0" presStyleCnt="2">
        <dgm:presLayoutVars>
          <dgm:bulletEnabled val="1"/>
        </dgm:presLayoutVars>
      </dgm:prSet>
      <dgm:spPr/>
      <dgm:t>
        <a:bodyPr/>
        <a:lstStyle/>
        <a:p>
          <a:endParaRPr lang="es-MX"/>
        </a:p>
      </dgm:t>
    </dgm:pt>
    <dgm:pt modelId="{8A421C5B-C11D-4628-863F-0E5D8AF2BB58}" type="pres">
      <dgm:prSet presAssocID="{DFF0D856-00F5-4B8B-8DE3-D89600CC9C5F}" presName="childShp" presStyleLbl="bgAccFollowNode1" presStyleIdx="0" presStyleCnt="2">
        <dgm:presLayoutVars>
          <dgm:bulletEnabled val="1"/>
        </dgm:presLayoutVars>
      </dgm:prSet>
      <dgm:spPr/>
      <dgm:t>
        <a:bodyPr/>
        <a:lstStyle/>
        <a:p>
          <a:endParaRPr lang="es-MX"/>
        </a:p>
      </dgm:t>
    </dgm:pt>
    <dgm:pt modelId="{D1AE8037-FB54-493C-9BB1-368CDF4C82CB}" type="pres">
      <dgm:prSet presAssocID="{74C6F4F5-00FC-47B2-A04A-E6B359F6F3E4}" presName="spacing" presStyleCnt="0"/>
      <dgm:spPr/>
    </dgm:pt>
    <dgm:pt modelId="{C6538E4B-4BBA-401E-B6FD-C650EF72F829}" type="pres">
      <dgm:prSet presAssocID="{927A47DB-1D94-4F61-9096-14B0D778CFDC}" presName="linNode" presStyleCnt="0"/>
      <dgm:spPr/>
    </dgm:pt>
    <dgm:pt modelId="{5ACB5C78-E5AB-46CF-A9BD-D52983ADC332}" type="pres">
      <dgm:prSet presAssocID="{927A47DB-1D94-4F61-9096-14B0D778CFDC}" presName="parentShp" presStyleLbl="node1" presStyleIdx="1" presStyleCnt="2">
        <dgm:presLayoutVars>
          <dgm:bulletEnabled val="1"/>
        </dgm:presLayoutVars>
      </dgm:prSet>
      <dgm:spPr/>
      <dgm:t>
        <a:bodyPr/>
        <a:lstStyle/>
        <a:p>
          <a:endParaRPr lang="es-MX"/>
        </a:p>
      </dgm:t>
    </dgm:pt>
    <dgm:pt modelId="{93559028-5B0B-4BDA-A937-7BA2E36F99D7}" type="pres">
      <dgm:prSet presAssocID="{927A47DB-1D94-4F61-9096-14B0D778CFDC}" presName="childShp" presStyleLbl="bgAccFollowNode1" presStyleIdx="1" presStyleCnt="2">
        <dgm:presLayoutVars>
          <dgm:bulletEnabled val="1"/>
        </dgm:presLayoutVars>
      </dgm:prSet>
      <dgm:spPr/>
      <dgm:t>
        <a:bodyPr/>
        <a:lstStyle/>
        <a:p>
          <a:endParaRPr lang="es-MX"/>
        </a:p>
      </dgm:t>
    </dgm:pt>
  </dgm:ptLst>
  <dgm:cxnLst>
    <dgm:cxn modelId="{2A1894C6-06E8-40E1-A770-D24122F8A956}" srcId="{927A47DB-1D94-4F61-9096-14B0D778CFDC}" destId="{66C42758-FB82-4EB7-A7FB-4706EE5E9B09}" srcOrd="0" destOrd="0" parTransId="{623F9974-392C-4AC4-8731-62B36C444CED}" sibTransId="{D9875035-74BB-4A57-9BCB-F02B0B4517F5}"/>
    <dgm:cxn modelId="{AA1D580A-E8E7-4BA0-9FE1-92B9A3AB53AD}" srcId="{DFF0D856-00F5-4B8B-8DE3-D89600CC9C5F}" destId="{09968987-144F-4093-941C-F47653F6B8B2}" srcOrd="0" destOrd="0" parTransId="{E2804C86-80CB-4275-AFDA-C16613C41F9E}" sibTransId="{41850A7E-8C89-40D8-B08D-C4B45E9D3712}"/>
    <dgm:cxn modelId="{8F535834-CE3A-4C75-A690-2E5CA0A932A2}" type="presOf" srcId="{382439FF-DFC8-497A-B6DE-FC5EBDDE2E22}" destId="{8A421C5B-C11D-4628-863F-0E5D8AF2BB58}" srcOrd="0" destOrd="2" presId="urn:microsoft.com/office/officeart/2005/8/layout/vList6"/>
    <dgm:cxn modelId="{33D42B82-A14C-4B8C-A58F-0529A2C2802C}" srcId="{927A47DB-1D94-4F61-9096-14B0D778CFDC}" destId="{FF971A4F-767E-4F3A-97DE-8A7712665A10}" srcOrd="2" destOrd="0" parTransId="{C3433E43-A6DF-4B06-ABAC-D470ED22CDE0}" sibTransId="{1CCDA588-3C34-4142-BA0F-C07BBF9B6CE8}"/>
    <dgm:cxn modelId="{F13A8705-A543-412D-A966-56CF4ACCEBFC}" type="presOf" srcId="{0839AECE-94B0-41EB-A9F4-7F2025484378}" destId="{657B2AD7-F2F0-4947-B58B-D32FC8F7A237}" srcOrd="0" destOrd="0" presId="urn:microsoft.com/office/officeart/2005/8/layout/vList6"/>
    <dgm:cxn modelId="{ABF06C54-27E4-4811-A768-54EE7368134C}" type="presOf" srcId="{DFF0D856-00F5-4B8B-8DE3-D89600CC9C5F}" destId="{C055F3A4-AA76-4F07-8A6D-5CAA537FA179}" srcOrd="0" destOrd="0" presId="urn:microsoft.com/office/officeart/2005/8/layout/vList6"/>
    <dgm:cxn modelId="{9CF7D20C-B757-4C9B-804F-647B7685920C}" srcId="{0839AECE-94B0-41EB-A9F4-7F2025484378}" destId="{DFF0D856-00F5-4B8B-8DE3-D89600CC9C5F}" srcOrd="0" destOrd="0" parTransId="{CCDB10F1-D311-4469-A367-B363B7AF8DC0}" sibTransId="{74C6F4F5-00FC-47B2-A04A-E6B359F6F3E4}"/>
    <dgm:cxn modelId="{DCABA40E-8309-4A67-B766-43C4A1B587B5}" srcId="{DFF0D856-00F5-4B8B-8DE3-D89600CC9C5F}" destId="{382439FF-DFC8-497A-B6DE-FC5EBDDE2E22}" srcOrd="2" destOrd="0" parTransId="{4CB75DF0-2950-439A-A272-EDE1F4BC7306}" sibTransId="{AC19E8E6-D553-4790-A2D9-107E986FD603}"/>
    <dgm:cxn modelId="{B8E3ACF9-FBCC-4C6A-AE48-B16A66634A0C}" type="presOf" srcId="{927A47DB-1D94-4F61-9096-14B0D778CFDC}" destId="{5ACB5C78-E5AB-46CF-A9BD-D52983ADC332}" srcOrd="0" destOrd="0" presId="urn:microsoft.com/office/officeart/2005/8/layout/vList6"/>
    <dgm:cxn modelId="{B5541B4E-34B3-42DD-BE35-C086C9333FE9}" srcId="{DFF0D856-00F5-4B8B-8DE3-D89600CC9C5F}" destId="{B3F0B683-7314-455E-8C8A-B699EB8C2FA9}" srcOrd="1" destOrd="0" parTransId="{D694149E-453E-4A37-8C0F-8E8E49528872}" sibTransId="{DE0F2BBC-88B9-4DA6-91F7-873FFBFBD0BD}"/>
    <dgm:cxn modelId="{E80F5818-BC88-4EB7-B3CB-4E9739B45471}" srcId="{927A47DB-1D94-4F61-9096-14B0D778CFDC}" destId="{7B8E1DE1-8879-471F-95C2-C0DB40AC6CCE}" srcOrd="1" destOrd="0" parTransId="{1C0FCAAE-E128-4964-8233-3E0FC08B311C}" sibTransId="{922644E2-F481-4DB6-A21B-987356CBD93A}"/>
    <dgm:cxn modelId="{4E65F6BA-8D00-4C46-BBB9-5262761F87A6}" type="presOf" srcId="{B3F0B683-7314-455E-8C8A-B699EB8C2FA9}" destId="{8A421C5B-C11D-4628-863F-0E5D8AF2BB58}" srcOrd="0" destOrd="1" presId="urn:microsoft.com/office/officeart/2005/8/layout/vList6"/>
    <dgm:cxn modelId="{1DE0F4CA-6DC0-4255-A70F-02D69368DD28}" type="presOf" srcId="{7B8E1DE1-8879-471F-95C2-C0DB40AC6CCE}" destId="{93559028-5B0B-4BDA-A937-7BA2E36F99D7}" srcOrd="0" destOrd="1" presId="urn:microsoft.com/office/officeart/2005/8/layout/vList6"/>
    <dgm:cxn modelId="{E207397C-E1BB-45C2-A9AB-C091CCFDBF06}" type="presOf" srcId="{09968987-144F-4093-941C-F47653F6B8B2}" destId="{8A421C5B-C11D-4628-863F-0E5D8AF2BB58}" srcOrd="0" destOrd="0" presId="urn:microsoft.com/office/officeart/2005/8/layout/vList6"/>
    <dgm:cxn modelId="{4F9224F2-2634-451F-ACD8-FA933C497C5F}" srcId="{0839AECE-94B0-41EB-A9F4-7F2025484378}" destId="{927A47DB-1D94-4F61-9096-14B0D778CFDC}" srcOrd="1" destOrd="0" parTransId="{3971E240-22F4-4382-A6AB-E9BDFDDBA546}" sibTransId="{A37078C1-5BDB-4649-95F4-059752BD0304}"/>
    <dgm:cxn modelId="{73731AFD-5FC8-48FC-AFD7-1F34F894387E}" type="presOf" srcId="{66C42758-FB82-4EB7-A7FB-4706EE5E9B09}" destId="{93559028-5B0B-4BDA-A937-7BA2E36F99D7}" srcOrd="0" destOrd="0" presId="urn:microsoft.com/office/officeart/2005/8/layout/vList6"/>
    <dgm:cxn modelId="{F002B3F8-23ED-448C-831A-7CEF5C12F44E}" type="presOf" srcId="{FF971A4F-767E-4F3A-97DE-8A7712665A10}" destId="{93559028-5B0B-4BDA-A937-7BA2E36F99D7}" srcOrd="0" destOrd="2" presId="urn:microsoft.com/office/officeart/2005/8/layout/vList6"/>
    <dgm:cxn modelId="{9818A8A3-3C01-4C4D-A8A2-B0F971A6CCE8}" type="presParOf" srcId="{657B2AD7-F2F0-4947-B58B-D32FC8F7A237}" destId="{6CE1391D-EBE5-4A55-9C63-07A47EEED12E}" srcOrd="0" destOrd="0" presId="urn:microsoft.com/office/officeart/2005/8/layout/vList6"/>
    <dgm:cxn modelId="{9C712D32-1E0A-40B0-9CFE-6D5434F9B0A4}" type="presParOf" srcId="{6CE1391D-EBE5-4A55-9C63-07A47EEED12E}" destId="{C055F3A4-AA76-4F07-8A6D-5CAA537FA179}" srcOrd="0" destOrd="0" presId="urn:microsoft.com/office/officeart/2005/8/layout/vList6"/>
    <dgm:cxn modelId="{55E1B5B1-5876-45C2-8EB2-2E3C446AA635}" type="presParOf" srcId="{6CE1391D-EBE5-4A55-9C63-07A47EEED12E}" destId="{8A421C5B-C11D-4628-863F-0E5D8AF2BB58}" srcOrd="1" destOrd="0" presId="urn:microsoft.com/office/officeart/2005/8/layout/vList6"/>
    <dgm:cxn modelId="{5C5E9F2E-F21F-4FA2-9F53-42A0B61A8836}" type="presParOf" srcId="{657B2AD7-F2F0-4947-B58B-D32FC8F7A237}" destId="{D1AE8037-FB54-493C-9BB1-368CDF4C82CB}" srcOrd="1" destOrd="0" presId="urn:microsoft.com/office/officeart/2005/8/layout/vList6"/>
    <dgm:cxn modelId="{CC8CFAAD-3E17-45EA-B487-56B5AB864FB5}" type="presParOf" srcId="{657B2AD7-F2F0-4947-B58B-D32FC8F7A237}" destId="{C6538E4B-4BBA-401E-B6FD-C650EF72F829}" srcOrd="2" destOrd="0" presId="urn:microsoft.com/office/officeart/2005/8/layout/vList6"/>
    <dgm:cxn modelId="{B9C4D5EE-AD10-4B57-A4CC-242D0A42C25A}" type="presParOf" srcId="{C6538E4B-4BBA-401E-B6FD-C650EF72F829}" destId="{5ACB5C78-E5AB-46CF-A9BD-D52983ADC332}" srcOrd="0" destOrd="0" presId="urn:microsoft.com/office/officeart/2005/8/layout/vList6"/>
    <dgm:cxn modelId="{1B74E776-8646-41D6-A409-1DD6D4C82929}" type="presParOf" srcId="{C6538E4B-4BBA-401E-B6FD-C650EF72F829}" destId="{93559028-5B0B-4BDA-A937-7BA2E36F99D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21C5B-C11D-4628-863F-0E5D8AF2BB58}">
      <dsp:nvSpPr>
        <dsp:cNvPr id="0" name=""/>
        <dsp:cNvSpPr/>
      </dsp:nvSpPr>
      <dsp:spPr>
        <a:xfrm>
          <a:off x="2304256" y="425"/>
          <a:ext cx="3456384" cy="166051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es-ES" sz="1400" kern="1200" dirty="0">
              <a:latin typeface="Arial" panose="020B0604020202020204" pitchFamily="34" charset="0"/>
              <a:cs typeface="Arial" panose="020B0604020202020204" pitchFamily="34" charset="0"/>
            </a:rPr>
            <a:t>“No se agotan con el uso, debido a que vuelven a su estado original o se regeneran a una tasa mayor a la tasa con que los recursos renovables son disminuidos mediante su utilización</a:t>
          </a:r>
          <a:r>
            <a:rPr lang="es-ES" sz="1600" kern="1200" dirty="0">
              <a:latin typeface="Arial" panose="020B0604020202020204" pitchFamily="34" charset="0"/>
              <a:cs typeface="Arial" panose="020B0604020202020204" pitchFamily="34" charset="0"/>
            </a:rPr>
            <a:t>.”</a:t>
          </a:r>
        </a:p>
      </dsp:txBody>
      <dsp:txXfrm>
        <a:off x="2304256" y="207990"/>
        <a:ext cx="2833691" cy="1245387"/>
      </dsp:txXfrm>
    </dsp:sp>
    <dsp:sp modelId="{C055F3A4-AA76-4F07-8A6D-5CAA537FA179}">
      <dsp:nvSpPr>
        <dsp:cNvPr id="0" name=""/>
        <dsp:cNvSpPr/>
      </dsp:nvSpPr>
      <dsp:spPr>
        <a:xfrm>
          <a:off x="0" y="425"/>
          <a:ext cx="2304256" cy="16605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kern="1200" dirty="0">
              <a:latin typeface="Arial" panose="020B0604020202020204" pitchFamily="34" charset="0"/>
              <a:cs typeface="Arial" panose="020B0604020202020204" pitchFamily="34" charset="0"/>
            </a:rPr>
            <a:t>Renovables.</a:t>
          </a:r>
        </a:p>
      </dsp:txBody>
      <dsp:txXfrm>
        <a:off x="81060" y="81485"/>
        <a:ext cx="2142136" cy="1498396"/>
      </dsp:txXfrm>
    </dsp:sp>
    <dsp:sp modelId="{93559028-5B0B-4BDA-A937-7BA2E36F99D7}">
      <dsp:nvSpPr>
        <dsp:cNvPr id="0" name=""/>
        <dsp:cNvSpPr/>
      </dsp:nvSpPr>
      <dsp:spPr>
        <a:xfrm>
          <a:off x="2304256" y="1826993"/>
          <a:ext cx="3456384" cy="166051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endParaRPr lang="es-ES"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s-ES" sz="1400" kern="1200" dirty="0">
              <a:latin typeface="Arial" panose="020B0604020202020204" pitchFamily="34" charset="0"/>
              <a:cs typeface="Arial" panose="020B0604020202020204" pitchFamily="34" charset="0"/>
            </a:rPr>
            <a:t>Se agotan con su uso, la abundancia o escasez de materias primas en un determinado territorio condiciona su crecimiento económico.</a:t>
          </a:r>
        </a:p>
      </dsp:txBody>
      <dsp:txXfrm>
        <a:off x="2304256" y="2034558"/>
        <a:ext cx="2833691" cy="1245387"/>
      </dsp:txXfrm>
    </dsp:sp>
    <dsp:sp modelId="{5ACB5C78-E5AB-46CF-A9BD-D52983ADC332}">
      <dsp:nvSpPr>
        <dsp:cNvPr id="0" name=""/>
        <dsp:cNvSpPr/>
      </dsp:nvSpPr>
      <dsp:spPr>
        <a:xfrm>
          <a:off x="0" y="1826993"/>
          <a:ext cx="2304256" cy="16605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kern="1200" dirty="0">
              <a:latin typeface="Arial" panose="020B0604020202020204" pitchFamily="34" charset="0"/>
              <a:cs typeface="Arial" panose="020B0604020202020204" pitchFamily="34" charset="0"/>
            </a:rPr>
            <a:t>No renovables.</a:t>
          </a:r>
        </a:p>
      </dsp:txBody>
      <dsp:txXfrm>
        <a:off x="81060" y="1908053"/>
        <a:ext cx="2142136" cy="1498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21C5B-C11D-4628-863F-0E5D8AF2BB58}">
      <dsp:nvSpPr>
        <dsp:cNvPr id="0" name=""/>
        <dsp:cNvSpPr/>
      </dsp:nvSpPr>
      <dsp:spPr>
        <a:xfrm>
          <a:off x="2304256" y="425"/>
          <a:ext cx="3456384" cy="166051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es-E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S" sz="16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kern="1200" dirty="0">
              <a:latin typeface="Arial" panose="020B0604020202020204" pitchFamily="34" charset="0"/>
              <a:cs typeface="Arial" panose="020B0604020202020204" pitchFamily="34" charset="0"/>
            </a:rPr>
            <a:t>Realizan actividades de consumo y producción. </a:t>
          </a:r>
          <a:endParaRPr lang="es-ES" sz="1600" kern="1200" dirty="0">
            <a:latin typeface="Arial" panose="020B0604020202020204" pitchFamily="34" charset="0"/>
            <a:cs typeface="Arial" panose="020B0604020202020204" pitchFamily="34" charset="0"/>
          </a:endParaRPr>
        </a:p>
      </dsp:txBody>
      <dsp:txXfrm>
        <a:off x="2304256" y="207990"/>
        <a:ext cx="2833691" cy="1245387"/>
      </dsp:txXfrm>
    </dsp:sp>
    <dsp:sp modelId="{C055F3A4-AA76-4F07-8A6D-5CAA537FA179}">
      <dsp:nvSpPr>
        <dsp:cNvPr id="0" name=""/>
        <dsp:cNvSpPr/>
      </dsp:nvSpPr>
      <dsp:spPr>
        <a:xfrm>
          <a:off x="0" y="425"/>
          <a:ext cx="2304256" cy="16605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kern="1200" dirty="0">
              <a:latin typeface="Arial" panose="020B0604020202020204" pitchFamily="34" charset="0"/>
              <a:cs typeface="Arial" panose="020B0604020202020204" pitchFamily="34" charset="0"/>
            </a:rPr>
            <a:t>Población activa.</a:t>
          </a:r>
        </a:p>
      </dsp:txBody>
      <dsp:txXfrm>
        <a:off x="81060" y="81485"/>
        <a:ext cx="2142136" cy="1498396"/>
      </dsp:txXfrm>
    </dsp:sp>
    <dsp:sp modelId="{93559028-5B0B-4BDA-A937-7BA2E36F99D7}">
      <dsp:nvSpPr>
        <dsp:cNvPr id="0" name=""/>
        <dsp:cNvSpPr/>
      </dsp:nvSpPr>
      <dsp:spPr>
        <a:xfrm>
          <a:off x="2304256" y="1826993"/>
          <a:ext cx="3456384" cy="166051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s-E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s-E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kern="1200" dirty="0">
              <a:latin typeface="Arial" panose="020B0604020202020204" pitchFamily="34" charset="0"/>
              <a:cs typeface="Arial" panose="020B0604020202020204" pitchFamily="34" charset="0"/>
            </a:rPr>
            <a:t>Realizan actividades de consumo.</a:t>
          </a:r>
        </a:p>
      </dsp:txBody>
      <dsp:txXfrm>
        <a:off x="2304256" y="2034558"/>
        <a:ext cx="2833691" cy="1245387"/>
      </dsp:txXfrm>
    </dsp:sp>
    <dsp:sp modelId="{5ACB5C78-E5AB-46CF-A9BD-D52983ADC332}">
      <dsp:nvSpPr>
        <dsp:cNvPr id="0" name=""/>
        <dsp:cNvSpPr/>
      </dsp:nvSpPr>
      <dsp:spPr>
        <a:xfrm>
          <a:off x="0" y="1826993"/>
          <a:ext cx="2304256" cy="16605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kern="1200" dirty="0">
              <a:latin typeface="Arial" panose="020B0604020202020204" pitchFamily="34" charset="0"/>
              <a:cs typeface="Arial" panose="020B0604020202020204" pitchFamily="34" charset="0"/>
            </a:rPr>
            <a:t>Población inactiva.</a:t>
          </a:r>
        </a:p>
      </dsp:txBody>
      <dsp:txXfrm>
        <a:off x="81060" y="1908053"/>
        <a:ext cx="2142136" cy="149839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728A4CDC-FE64-401F-B6B1-151CDBDB70A8}" type="datetimeFigureOut">
              <a:rPr lang="es-MX" smtClean="0"/>
              <a:t>02/09/2018</a:t>
            </a:fld>
            <a:endParaRPr lang="es-MX"/>
          </a:p>
        </p:txBody>
      </p:sp>
      <p:sp>
        <p:nvSpPr>
          <p:cNvPr id="4" name="3 Marcador de imagen de diapositiva"/>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44D04565-E525-4EB9-8CBA-77A1F415A418}" type="slidenum">
              <a:rPr lang="es-MX" smtClean="0"/>
              <a:t>‹Nº›</a:t>
            </a:fld>
            <a:endParaRPr lang="es-MX"/>
          </a:p>
        </p:txBody>
      </p:sp>
    </p:spTree>
    <p:extLst>
      <p:ext uri="{BB962C8B-B14F-4D97-AF65-F5344CB8AC3E}">
        <p14:creationId xmlns:p14="http://schemas.microsoft.com/office/powerpoint/2010/main" val="229186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4D04565-E525-4EB9-8CBA-77A1F415A418}" type="slidenum">
              <a:rPr lang="es-MX" smtClean="0"/>
              <a:t>1</a:t>
            </a:fld>
            <a:endParaRPr lang="es-MX"/>
          </a:p>
        </p:txBody>
      </p:sp>
    </p:spTree>
    <p:extLst>
      <p:ext uri="{BB962C8B-B14F-4D97-AF65-F5344CB8AC3E}">
        <p14:creationId xmlns:p14="http://schemas.microsoft.com/office/powerpoint/2010/main" val="3826761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4D04565-E525-4EB9-8CBA-77A1F415A418}" type="slidenum">
              <a:rPr lang="es-MX" smtClean="0"/>
              <a:t>4</a:t>
            </a:fld>
            <a:endParaRPr lang="es-MX"/>
          </a:p>
        </p:txBody>
      </p:sp>
    </p:spTree>
    <p:extLst>
      <p:ext uri="{BB962C8B-B14F-4D97-AF65-F5344CB8AC3E}">
        <p14:creationId xmlns:p14="http://schemas.microsoft.com/office/powerpoint/2010/main" val="590386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91E20E4B-0362-48F3-8C8F-14C9A5838F96}" type="datetimeFigureOut">
              <a:rPr lang="es-MX" smtClean="0"/>
              <a:pPr/>
              <a:t>02/09/2018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1E20E4B-0362-48F3-8C8F-14C9A5838F96}" type="datetimeFigureOut">
              <a:rPr lang="es-MX" smtClean="0"/>
              <a:pPr/>
              <a:t>02/09/2018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1E20E4B-0362-48F3-8C8F-14C9A5838F96}" type="datetimeFigureOut">
              <a:rPr lang="es-MX" smtClean="0"/>
              <a:pPr/>
              <a:t>02/09/2018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1E20E4B-0362-48F3-8C8F-14C9A5838F96}" type="datetimeFigureOut">
              <a:rPr lang="es-MX" smtClean="0"/>
              <a:pPr/>
              <a:t>02/09/2018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1E20E4B-0362-48F3-8C8F-14C9A5838F96}" type="datetimeFigureOut">
              <a:rPr lang="es-MX" smtClean="0"/>
              <a:pPr/>
              <a:t>02/09/2018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91E20E4B-0362-48F3-8C8F-14C9A5838F96}" type="datetimeFigureOut">
              <a:rPr lang="es-MX" smtClean="0"/>
              <a:pPr/>
              <a:t>02/09/2018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91E20E4B-0362-48F3-8C8F-14C9A5838F96}" type="datetimeFigureOut">
              <a:rPr lang="es-MX" smtClean="0"/>
              <a:pPr/>
              <a:t>02/09/2018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91E20E4B-0362-48F3-8C8F-14C9A5838F96}" type="datetimeFigureOut">
              <a:rPr lang="es-MX" smtClean="0"/>
              <a:pPr/>
              <a:t>02/09/2018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1E20E4B-0362-48F3-8C8F-14C9A5838F96}" type="datetimeFigureOut">
              <a:rPr lang="es-MX" smtClean="0"/>
              <a:pPr/>
              <a:t>02/09/2018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1E20E4B-0362-48F3-8C8F-14C9A5838F96}" type="datetimeFigureOut">
              <a:rPr lang="es-MX" smtClean="0"/>
              <a:pPr/>
              <a:t>02/09/2018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1E20E4B-0362-48F3-8C8F-14C9A5838F96}" type="datetimeFigureOut">
              <a:rPr lang="es-MX" smtClean="0"/>
              <a:pPr/>
              <a:t>02/09/2018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20E4B-0362-48F3-8C8F-14C9A5838F96}" type="datetimeFigureOut">
              <a:rPr lang="es-MX" smtClean="0"/>
              <a:pPr/>
              <a:t>02/09/2018</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6AC5A-F9A1-4391-B723-37DF0CCE31A5}"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548680"/>
            <a:ext cx="9071421" cy="1368152"/>
          </a:xfrm>
        </p:spPr>
        <p:txBody>
          <a:bodyPr rtlCol="0">
            <a:noAutofit/>
          </a:bodyPr>
          <a:lstStyle/>
          <a:p>
            <a:pPr>
              <a:defRPr/>
            </a:pPr>
            <a:r>
              <a:rPr lang="es-ES_tradnl" sz="4800" b="1" dirty="0">
                <a:solidFill>
                  <a:schemeClr val="accent1">
                    <a:lumMod val="75000"/>
                  </a:schemeClr>
                </a:solidFill>
              </a:rPr>
              <a:t>Microeconomía.</a:t>
            </a:r>
            <a:endParaRPr lang="es-MX" sz="4800" b="1" dirty="0">
              <a:solidFill>
                <a:schemeClr val="accent1">
                  <a:lumMod val="75000"/>
                </a:schemeClr>
              </a:solidFill>
            </a:endParaRPr>
          </a:p>
        </p:txBody>
      </p:sp>
      <p:sp>
        <p:nvSpPr>
          <p:cNvPr id="3" name="Rectángulo 2"/>
          <p:cNvSpPr/>
          <p:nvPr/>
        </p:nvSpPr>
        <p:spPr>
          <a:xfrm>
            <a:off x="395250" y="5570656"/>
            <a:ext cx="8280920" cy="738664"/>
          </a:xfrm>
          <a:prstGeom prst="rect">
            <a:avLst/>
          </a:prstGeom>
        </p:spPr>
        <p:txBody>
          <a:bodyPr wrap="square">
            <a:spAutoFit/>
          </a:bodyPr>
          <a:lstStyle/>
          <a:p>
            <a:pPr algn="just">
              <a:spcAft>
                <a:spcPts val="0"/>
              </a:spcAft>
            </a:pPr>
            <a:r>
              <a:rPr lang="es-ES_tradnl" dirty="0">
                <a:latin typeface="Arial" panose="020B0604020202020204" pitchFamily="34" charset="0"/>
                <a:ea typeface="MS Mincho" panose="02020609040205080304" pitchFamily="49" charset="-128"/>
                <a:cs typeface="Times New Roman" panose="02020603050405020304" pitchFamily="18" charset="0"/>
              </a:rPr>
              <a:t> </a:t>
            </a:r>
            <a:endParaRPr lang="es-MX" sz="2400"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es-ES_tradnl" sz="24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Sesión 4. Costos económicos. Parte I</a:t>
            </a:r>
            <a:endParaRPr lang="es-MX" sz="2400"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5" name="3 Image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636723"/>
            <a:ext cx="917892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1700808"/>
            <a:ext cx="1161288" cy="1524000"/>
          </a:xfrm>
          <a:prstGeom prst="rect">
            <a:avLst/>
          </a:prstGeom>
        </p:spPr>
      </p:pic>
    </p:spTree>
    <p:extLst>
      <p:ext uri="{BB962C8B-B14F-4D97-AF65-F5344CB8AC3E}">
        <p14:creationId xmlns:p14="http://schemas.microsoft.com/office/powerpoint/2010/main" val="51003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68760"/>
            <a:ext cx="8229600" cy="1143000"/>
          </a:xfrm>
        </p:spPr>
        <p:txBody>
          <a:bodyPr>
            <a:normAutofit/>
          </a:bodyPr>
          <a:lstStyle/>
          <a:p>
            <a:r>
              <a:rPr lang="es-ES_tradnl" sz="33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Sesión 4. Costos económicos. Parte I</a:t>
            </a:r>
            <a:endParaRPr lang="es-ES" b="1" dirty="0">
              <a:solidFill>
                <a:schemeClr val="tx2">
                  <a:lumMod val="60000"/>
                  <a:lumOff val="40000"/>
                </a:schemeClr>
              </a:solidFill>
            </a:endParaRPr>
          </a:p>
        </p:txBody>
      </p:sp>
      <p:sp>
        <p:nvSpPr>
          <p:cNvPr id="4" name="Marcador de contenido 3"/>
          <p:cNvSpPr>
            <a:spLocks noGrp="1"/>
          </p:cNvSpPr>
          <p:nvPr>
            <p:ph idx="1"/>
          </p:nvPr>
        </p:nvSpPr>
        <p:spPr>
          <a:xfrm>
            <a:off x="467544" y="2411760"/>
            <a:ext cx="8219256" cy="3714404"/>
          </a:xfrm>
        </p:spPr>
        <p:txBody>
          <a:bodyPr/>
          <a:lstStyle/>
          <a:p>
            <a:pPr marL="0" indent="0" algn="just">
              <a:lnSpc>
                <a:spcPct val="100000"/>
              </a:lnSpc>
              <a:spcBef>
                <a:spcPts val="479"/>
              </a:spcBef>
              <a:buNone/>
            </a:pPr>
            <a:r>
              <a:rPr lang="es-MX" sz="1800" b="1" spc="-1" dirty="0">
                <a:solidFill>
                  <a:srgbClr val="1F497D"/>
                </a:solidFill>
                <a:latin typeface="Arial" panose="020B0604020202020204" pitchFamily="34" charset="0"/>
                <a:ea typeface="MS Mincho"/>
                <a:cs typeface="Arial" panose="020B0604020202020204" pitchFamily="34" charset="0"/>
              </a:rPr>
              <a:t>Semana 7</a:t>
            </a:r>
            <a:endParaRPr lang="es-ES_tradnl" sz="1800" dirty="0">
              <a:latin typeface="Arial" panose="020B0604020202020204" pitchFamily="34" charset="0"/>
              <a:cs typeface="Arial" panose="020B0604020202020204" pitchFamily="34" charset="0"/>
            </a:endParaRPr>
          </a:p>
          <a:p>
            <a:pPr marL="0" indent="0" algn="just">
              <a:buNone/>
            </a:pPr>
            <a:r>
              <a:rPr lang="es-ES_tradnl" sz="1800" dirty="0">
                <a:solidFill>
                  <a:schemeClr val="tx2"/>
                </a:solidFill>
                <a:latin typeface="Arial" panose="020B0604020202020204" pitchFamily="34" charset="0"/>
                <a:cs typeface="Arial" panose="020B0604020202020204" pitchFamily="34" charset="0"/>
              </a:rPr>
              <a:t>Objetivos.</a:t>
            </a:r>
          </a:p>
          <a:p>
            <a:pPr marL="0" indent="0" algn="just">
              <a:buNone/>
            </a:pPr>
            <a:r>
              <a:rPr lang="es-ES" sz="1800" dirty="0">
                <a:latin typeface="Arial" panose="020B0604020202020204" pitchFamily="34" charset="0"/>
                <a:cs typeface="Arial" panose="020B0604020202020204" pitchFamily="34" charset="0"/>
              </a:rPr>
              <a:t>•Reconocer la definición de costo económico para distinguir su aplicación en los términos de medición a corto y largo plazo, identificando la clasificación de costos.</a:t>
            </a:r>
            <a:endParaRPr lang="es-MX" sz="1800" dirty="0">
              <a:latin typeface="Arial" panose="020B0604020202020204" pitchFamily="34" charset="0"/>
              <a:cs typeface="Arial" panose="020B0604020202020204" pitchFamily="34" charset="0"/>
            </a:endParaRPr>
          </a:p>
          <a:p>
            <a:pPr marL="0" indent="0" algn="just">
              <a:buNone/>
            </a:pPr>
            <a:endParaRPr lang="es-MX" sz="1800" dirty="0">
              <a:latin typeface="Arial" panose="020B0604020202020204" pitchFamily="34" charset="0"/>
              <a:cs typeface="Arial" panose="020B0604020202020204" pitchFamily="34" charset="0"/>
            </a:endParaRPr>
          </a:p>
          <a:p>
            <a:pPr marL="0" indent="0" algn="just">
              <a:buNone/>
            </a:pPr>
            <a:r>
              <a:rPr lang="es-ES_tradnl" sz="1800" dirty="0">
                <a:solidFill>
                  <a:schemeClr val="tx2"/>
                </a:solidFill>
                <a:latin typeface="Arial" panose="020B0604020202020204" pitchFamily="34" charset="0"/>
                <a:cs typeface="Arial" panose="020B0604020202020204" pitchFamily="34" charset="0"/>
              </a:rPr>
              <a:t>Temas</a:t>
            </a:r>
          </a:p>
          <a:p>
            <a:pPr marL="0" indent="0" algn="just">
              <a:buNone/>
            </a:pPr>
            <a:r>
              <a:rPr lang="es-ES" sz="1800" dirty="0">
                <a:latin typeface="Arial" panose="020B0604020202020204" pitchFamily="34" charset="0"/>
                <a:ea typeface="MS Mincho" panose="02020609040205080304" pitchFamily="49" charset="-128"/>
                <a:cs typeface="Arial" panose="020B0604020202020204" pitchFamily="34" charset="0"/>
              </a:rPr>
              <a:t>3.1 Definición de costo económico.</a:t>
            </a:r>
          </a:p>
          <a:p>
            <a:pPr marL="0" indent="0" algn="just">
              <a:buNone/>
            </a:pPr>
            <a:r>
              <a:rPr lang="es-ES" sz="1800" dirty="0">
                <a:latin typeface="Arial" panose="020B0604020202020204" pitchFamily="34" charset="0"/>
                <a:ea typeface="MS Mincho" panose="02020609040205080304" pitchFamily="49" charset="-128"/>
                <a:cs typeface="Arial" panose="020B0604020202020204" pitchFamily="34" charset="0"/>
              </a:rPr>
              <a:t>3.2 Medición a corto plazo.</a:t>
            </a:r>
          </a:p>
          <a:p>
            <a:pPr marL="0" indent="0">
              <a:buNone/>
            </a:pPr>
            <a:endParaRPr lang="es-MX" dirty="0">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es-ES" dirty="0"/>
          </a:p>
        </p:txBody>
      </p:sp>
    </p:spTree>
    <p:extLst>
      <p:ext uri="{BB962C8B-B14F-4D97-AF65-F5344CB8AC3E}">
        <p14:creationId xmlns:p14="http://schemas.microsoft.com/office/powerpoint/2010/main" val="197566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5202" y="692696"/>
            <a:ext cx="8229600" cy="1143000"/>
          </a:xfrm>
        </p:spPr>
        <p:txBody>
          <a:bodyPr>
            <a:normAutofit/>
          </a:bodyPr>
          <a:lstStyle/>
          <a:p>
            <a: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Sesión 4. Costos económicos. Parte I.</a:t>
            </a:r>
            <a:b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br>
            <a:r>
              <a:rPr lang="es-ES_tradnl" sz="2000"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Semana 7.</a:t>
            </a:r>
            <a: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 </a:t>
            </a:r>
            <a:r>
              <a:rPr lang="es-ES_tradnl" sz="2000" dirty="0">
                <a:solidFill>
                  <a:schemeClr val="accent1">
                    <a:lumMod val="75000"/>
                  </a:schemeClr>
                </a:solidFill>
                <a:latin typeface="Arial" panose="020B0604020202020204" pitchFamily="34" charset="0"/>
                <a:cs typeface="Arial" panose="020B0604020202020204" pitchFamily="34" charset="0"/>
              </a:rPr>
              <a:t> </a:t>
            </a:r>
            <a:endParaRPr lang="es-MX" sz="2000" dirty="0"/>
          </a:p>
        </p:txBody>
      </p:sp>
      <p:sp>
        <p:nvSpPr>
          <p:cNvPr id="3" name="Marcador de contenido 2"/>
          <p:cNvSpPr>
            <a:spLocks noGrp="1"/>
          </p:cNvSpPr>
          <p:nvPr>
            <p:ph idx="1"/>
          </p:nvPr>
        </p:nvSpPr>
        <p:spPr>
          <a:xfrm>
            <a:off x="475202" y="1866947"/>
            <a:ext cx="8229600" cy="4392488"/>
          </a:xfrm>
        </p:spPr>
        <p:txBody>
          <a:bodyPr>
            <a:normAutofit/>
          </a:bodyPr>
          <a:lstStyle/>
          <a:p>
            <a:pPr marL="0" indent="0" algn="just">
              <a:buNone/>
            </a:pPr>
            <a:r>
              <a:rPr lang="es-MX" sz="1800" b="1" dirty="0">
                <a:latin typeface="Arial" panose="020B0604020202020204" pitchFamily="34" charset="0"/>
                <a:cs typeface="Arial" panose="020B0604020202020204" pitchFamily="34" charset="0"/>
              </a:rPr>
              <a:t>Introducción.</a:t>
            </a:r>
          </a:p>
          <a:p>
            <a:pPr marL="0" indent="0" algn="just">
              <a:buNone/>
            </a:pPr>
            <a:r>
              <a:rPr lang="es-MX" sz="1800" dirty="0">
                <a:latin typeface="Arial" panose="020B0604020202020204" pitchFamily="34" charset="0"/>
                <a:cs typeface="Arial" panose="020B0604020202020204" pitchFamily="34" charset="0"/>
              </a:rPr>
              <a:t>La importancia de los costos económicos repercute en la doctrina del costo oportunidad y se trata del mejor rendimiento obtenido por un recurso en determinada actividad alternativa; los costos económicos a diferencia de los costos contables son explícitos, por lo que incluyen conceptos no registrados a la gestión del emprendimiento o negocio; a diferencia de los costos económicos que se denominan como la diferencia de los costos contables. </a:t>
            </a:r>
          </a:p>
          <a:p>
            <a:pPr marL="0" indent="0" algn="just">
              <a:buNone/>
            </a:pPr>
            <a:endParaRPr lang="es-MX" sz="1800" dirty="0">
              <a:latin typeface="Arial" panose="020B0604020202020204" pitchFamily="34" charset="0"/>
              <a:cs typeface="Arial" panose="020B0604020202020204" pitchFamily="34" charset="0"/>
            </a:endParaRPr>
          </a:p>
          <a:p>
            <a:pPr marL="0" indent="0" algn="just">
              <a:buNone/>
            </a:pPr>
            <a:r>
              <a:rPr lang="es-MX" sz="1800" dirty="0">
                <a:latin typeface="Arial" panose="020B0604020202020204" pitchFamily="34" charset="0"/>
                <a:cs typeface="Arial" panose="020B0604020202020204" pitchFamily="34" charset="0"/>
              </a:rPr>
              <a:t>Por otro lado la relación de los factores de producción dentro de los costos económicos es que son el conjunto de recursos que el ser humano emplea para producir bienes y servicios destinados a la satisfacción de las necesidades. Estos se clasifican en tres grandes categorías: tierra, trabajo y capital.</a:t>
            </a:r>
          </a:p>
          <a:p>
            <a:pPr marL="0" indent="0" algn="just">
              <a:buNone/>
            </a:pPr>
            <a:endParaRPr lang="es-MX" sz="1800" dirty="0"/>
          </a:p>
          <a:p>
            <a:pPr marL="0" indent="0" algn="just">
              <a:buNone/>
            </a:pPr>
            <a:endParaRPr lang="es-MX" sz="1800" dirty="0"/>
          </a:p>
          <a:p>
            <a:pPr marL="0" indent="0" algn="just">
              <a:buNone/>
            </a:pPr>
            <a:endParaRPr lang="es-MX" sz="1800" dirty="0"/>
          </a:p>
          <a:p>
            <a:pPr marL="0" indent="0" algn="just">
              <a:buNone/>
            </a:pPr>
            <a:endParaRPr lang="es-MX" sz="1800" dirty="0"/>
          </a:p>
        </p:txBody>
      </p:sp>
    </p:spTree>
    <p:extLst>
      <p:ext uri="{BB962C8B-B14F-4D97-AF65-F5344CB8AC3E}">
        <p14:creationId xmlns:p14="http://schemas.microsoft.com/office/powerpoint/2010/main" val="100906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5202" y="692696"/>
            <a:ext cx="8229600" cy="1143000"/>
          </a:xfrm>
        </p:spPr>
        <p:txBody>
          <a:bodyPr>
            <a:normAutofit/>
          </a:bodyPr>
          <a:lstStyle/>
          <a:p>
            <a: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Sesión 4. Costos económicos. Parte I.</a:t>
            </a:r>
            <a:b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br>
            <a:r>
              <a:rPr lang="es-ES_tradnl" sz="2000"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Semana 7.</a:t>
            </a:r>
            <a: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 </a:t>
            </a:r>
            <a:endParaRPr lang="es-MX" sz="2000" dirty="0"/>
          </a:p>
        </p:txBody>
      </p:sp>
      <p:sp>
        <p:nvSpPr>
          <p:cNvPr id="3" name="Marcador de contenido 2"/>
          <p:cNvSpPr>
            <a:spLocks noGrp="1"/>
          </p:cNvSpPr>
          <p:nvPr>
            <p:ph idx="1"/>
          </p:nvPr>
        </p:nvSpPr>
        <p:spPr>
          <a:xfrm>
            <a:off x="457200" y="1988840"/>
            <a:ext cx="8229600" cy="4608512"/>
          </a:xfrm>
        </p:spPr>
        <p:txBody>
          <a:bodyPr>
            <a:normAutofit/>
          </a:bodyPr>
          <a:lstStyle/>
          <a:p>
            <a:pPr marL="0" indent="0" algn="just">
              <a:buNone/>
            </a:pPr>
            <a:r>
              <a:rPr lang="es-MX" sz="1800" b="1" dirty="0">
                <a:latin typeface="Arial" panose="020B0604020202020204" pitchFamily="34" charset="0"/>
                <a:cs typeface="Arial" panose="020B0604020202020204" pitchFamily="34" charset="0"/>
              </a:rPr>
              <a:t>Desarrollo. </a:t>
            </a:r>
          </a:p>
          <a:p>
            <a:pPr marL="0" indent="0" algn="just">
              <a:buNone/>
            </a:pPr>
            <a:r>
              <a:rPr lang="es-MX" sz="1800" dirty="0">
                <a:latin typeface="Arial" panose="020B0604020202020204" pitchFamily="34" charset="0"/>
                <a:cs typeface="Arial" panose="020B0604020202020204" pitchFamily="34" charset="0"/>
              </a:rPr>
              <a:t>La tierra incluye todos los recursos naturales y materias primas necesarias para producir cualquier bien o servicio; se clasifican en:</a:t>
            </a:r>
          </a:p>
          <a:p>
            <a:pPr marL="0" indent="0" algn="just">
              <a:buNone/>
            </a:pPr>
            <a:endParaRPr lang="es-MX" sz="1800" dirty="0"/>
          </a:p>
          <a:p>
            <a:pPr marL="0" indent="0" algn="just">
              <a:buNone/>
            </a:pPr>
            <a:endParaRPr lang="es-MX" sz="1800" dirty="0"/>
          </a:p>
          <a:p>
            <a:pPr marL="0" indent="0" algn="just">
              <a:buNone/>
            </a:pPr>
            <a:endParaRPr lang="es-MX" sz="1800" dirty="0"/>
          </a:p>
          <a:p>
            <a:pPr marL="0" indent="0" algn="just">
              <a:buNone/>
            </a:pPr>
            <a:endParaRPr lang="es-MX" sz="1800" dirty="0"/>
          </a:p>
        </p:txBody>
      </p:sp>
      <p:graphicFrame>
        <p:nvGraphicFramePr>
          <p:cNvPr id="5" name="4 Diagrama"/>
          <p:cNvGraphicFramePr/>
          <p:nvPr>
            <p:extLst>
              <p:ext uri="{D42A27DB-BD31-4B8C-83A1-F6EECF244321}">
                <p14:modId xmlns:p14="http://schemas.microsoft.com/office/powerpoint/2010/main" val="2901202032"/>
              </p:ext>
            </p:extLst>
          </p:nvPr>
        </p:nvGraphicFramePr>
        <p:xfrm>
          <a:off x="899592" y="3212976"/>
          <a:ext cx="5760640" cy="3487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676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5202" y="692696"/>
            <a:ext cx="8229600" cy="1143000"/>
          </a:xfrm>
        </p:spPr>
        <p:txBody>
          <a:bodyPr>
            <a:normAutofit/>
          </a:bodyPr>
          <a:lstStyle/>
          <a:p>
            <a: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Sesión 4. Costos económicos. Parte I.</a:t>
            </a:r>
            <a:b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br>
            <a:r>
              <a:rPr lang="es-ES_tradnl" sz="2000"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Semana 7.</a:t>
            </a:r>
            <a: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 </a:t>
            </a:r>
            <a:endParaRPr lang="es-MX" sz="2000" dirty="0"/>
          </a:p>
        </p:txBody>
      </p:sp>
      <p:sp>
        <p:nvSpPr>
          <p:cNvPr id="3" name="Marcador de contenido 2"/>
          <p:cNvSpPr>
            <a:spLocks noGrp="1"/>
          </p:cNvSpPr>
          <p:nvPr>
            <p:ph idx="1"/>
          </p:nvPr>
        </p:nvSpPr>
        <p:spPr>
          <a:xfrm>
            <a:off x="457200" y="2204864"/>
            <a:ext cx="8229600" cy="4392488"/>
          </a:xfrm>
        </p:spPr>
        <p:txBody>
          <a:bodyPr>
            <a:normAutofit/>
          </a:bodyPr>
          <a:lstStyle/>
          <a:p>
            <a:pPr marL="0" indent="0" algn="just">
              <a:buNone/>
            </a:pPr>
            <a:endParaRPr lang="es-MX" sz="1800" dirty="0"/>
          </a:p>
          <a:p>
            <a:pPr marL="0" indent="0" algn="just">
              <a:buNone/>
            </a:pPr>
            <a:endParaRPr lang="es-MX" sz="1800" dirty="0"/>
          </a:p>
          <a:p>
            <a:pPr marL="0" indent="0" algn="just">
              <a:buNone/>
            </a:pPr>
            <a:endParaRPr lang="es-MX" sz="1800" dirty="0"/>
          </a:p>
          <a:p>
            <a:pPr marL="0" indent="0" algn="just">
              <a:buNone/>
            </a:pPr>
            <a:endParaRPr lang="es-MX" sz="1800" dirty="0"/>
          </a:p>
          <a:p>
            <a:pPr marL="0" indent="0" algn="just">
              <a:buNone/>
            </a:pPr>
            <a:endParaRPr lang="es-MX" sz="1800" dirty="0"/>
          </a:p>
        </p:txBody>
      </p:sp>
      <p:sp>
        <p:nvSpPr>
          <p:cNvPr id="4" name="Marcador de contenido 2"/>
          <p:cNvSpPr txBox="1">
            <a:spLocks/>
          </p:cNvSpPr>
          <p:nvPr/>
        </p:nvSpPr>
        <p:spPr>
          <a:xfrm>
            <a:off x="609600" y="1988840"/>
            <a:ext cx="8229600" cy="4392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MX" sz="1800" dirty="0">
                <a:latin typeface="Arial" panose="020B0604020202020204" pitchFamily="34" charset="0"/>
                <a:cs typeface="Arial" panose="020B0604020202020204" pitchFamily="34" charset="0"/>
              </a:rPr>
              <a:t>El trabajo es la aportación personal, tanto física como intelectual, que realiza el ser humano para contribuir al proceso productivo; se distingue lo siguiente:</a:t>
            </a:r>
          </a:p>
          <a:p>
            <a:pPr marL="0" indent="0" algn="just">
              <a:buFont typeface="Arial" pitchFamily="34" charset="0"/>
              <a:buNone/>
            </a:pPr>
            <a:endParaRPr lang="es-MX" sz="1800" dirty="0"/>
          </a:p>
          <a:p>
            <a:pPr marL="0" indent="0" algn="just">
              <a:buFont typeface="Arial" pitchFamily="34" charset="0"/>
              <a:buNone/>
            </a:pPr>
            <a:endParaRPr lang="es-MX" sz="1800" dirty="0"/>
          </a:p>
          <a:p>
            <a:pPr marL="0" indent="0" algn="just">
              <a:buFont typeface="Arial" pitchFamily="34" charset="0"/>
              <a:buNone/>
            </a:pPr>
            <a:endParaRPr lang="es-MX" sz="1800" dirty="0"/>
          </a:p>
          <a:p>
            <a:pPr marL="0" indent="0" algn="just">
              <a:buFont typeface="Arial" pitchFamily="34" charset="0"/>
              <a:buNone/>
            </a:pPr>
            <a:endParaRPr lang="es-MX" sz="1800" dirty="0"/>
          </a:p>
        </p:txBody>
      </p:sp>
      <p:graphicFrame>
        <p:nvGraphicFramePr>
          <p:cNvPr id="8" name="7 Diagrama"/>
          <p:cNvGraphicFramePr/>
          <p:nvPr>
            <p:extLst>
              <p:ext uri="{D42A27DB-BD31-4B8C-83A1-F6EECF244321}">
                <p14:modId xmlns:p14="http://schemas.microsoft.com/office/powerpoint/2010/main" val="1397497025"/>
              </p:ext>
            </p:extLst>
          </p:nvPr>
        </p:nvGraphicFramePr>
        <p:xfrm>
          <a:off x="627718" y="2883197"/>
          <a:ext cx="5760640" cy="3487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833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692696"/>
            <a:ext cx="8229600" cy="1143000"/>
          </a:xfrm>
        </p:spPr>
        <p:txBody>
          <a:bodyPr>
            <a:normAutofit/>
          </a:bodyPr>
          <a:lstStyle/>
          <a:p>
            <a: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Sesión 4. Costos económicos. Parte I.</a:t>
            </a:r>
            <a:b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br>
            <a:r>
              <a:rPr lang="es-ES_tradnl" sz="2000"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Semana 7.</a:t>
            </a:r>
            <a: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 </a:t>
            </a:r>
            <a:endParaRPr lang="es-MX" sz="2000" dirty="0"/>
          </a:p>
        </p:txBody>
      </p:sp>
      <p:sp>
        <p:nvSpPr>
          <p:cNvPr id="3" name="Marcador de contenido 2"/>
          <p:cNvSpPr>
            <a:spLocks noGrp="1"/>
          </p:cNvSpPr>
          <p:nvPr>
            <p:ph idx="1"/>
          </p:nvPr>
        </p:nvSpPr>
        <p:spPr>
          <a:xfrm>
            <a:off x="457200" y="2204864"/>
            <a:ext cx="8229600" cy="4392488"/>
          </a:xfrm>
        </p:spPr>
        <p:txBody>
          <a:bodyPr>
            <a:normAutofit/>
          </a:bodyPr>
          <a:lstStyle/>
          <a:p>
            <a:pPr marL="0" indent="0" algn="just">
              <a:buNone/>
            </a:pPr>
            <a:r>
              <a:rPr lang="es-MX" sz="1800" dirty="0"/>
              <a:t> </a:t>
            </a:r>
          </a:p>
          <a:p>
            <a:pPr marL="0" indent="0" algn="just">
              <a:buNone/>
            </a:pPr>
            <a:endParaRPr lang="es-MX" sz="1800" dirty="0"/>
          </a:p>
          <a:p>
            <a:pPr marL="0" indent="0" algn="just">
              <a:buNone/>
            </a:pPr>
            <a:endParaRPr lang="es-MX" sz="1800" dirty="0"/>
          </a:p>
          <a:p>
            <a:pPr marL="0" indent="0" algn="just">
              <a:buNone/>
            </a:pPr>
            <a:endParaRPr lang="es-MX" sz="1800" dirty="0"/>
          </a:p>
          <a:p>
            <a:pPr marL="0" indent="0" algn="just">
              <a:buNone/>
            </a:pPr>
            <a:endParaRPr lang="es-MX" sz="1800" dirty="0"/>
          </a:p>
          <a:p>
            <a:pPr marL="0" indent="0" algn="just">
              <a:buNone/>
            </a:pPr>
            <a:endParaRPr lang="es-MX" sz="1800" dirty="0"/>
          </a:p>
        </p:txBody>
      </p:sp>
      <p:sp>
        <p:nvSpPr>
          <p:cNvPr id="4" name="Marcador de contenido 2"/>
          <p:cNvSpPr txBox="1">
            <a:spLocks/>
          </p:cNvSpPr>
          <p:nvPr/>
        </p:nvSpPr>
        <p:spPr>
          <a:xfrm>
            <a:off x="467544" y="1988840"/>
            <a:ext cx="8229600" cy="4392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MX" sz="1800" dirty="0">
                <a:latin typeface="Arial" panose="020B0604020202020204" pitchFamily="34" charset="0"/>
                <a:cs typeface="Arial" panose="020B0604020202020204" pitchFamily="34" charset="0"/>
              </a:rPr>
              <a:t>El capital es el conjunto de elementos tales como maquinaria, ordenadores, vehículos, materias primas que intervienen directamente en el proceso de elaboración de bienes o en la prestación de servicios.</a:t>
            </a:r>
          </a:p>
          <a:p>
            <a:pPr marL="0" indent="0" algn="just">
              <a:buFont typeface="Arial" pitchFamily="34" charset="0"/>
              <a:buNone/>
            </a:pPr>
            <a:endParaRPr lang="es-MX" sz="1800" dirty="0">
              <a:latin typeface="Arial" panose="020B0604020202020204" pitchFamily="34" charset="0"/>
              <a:cs typeface="Arial" panose="020B0604020202020204" pitchFamily="34" charset="0"/>
            </a:endParaRPr>
          </a:p>
          <a:p>
            <a:pPr marL="0" indent="0" algn="just">
              <a:buNone/>
            </a:pPr>
            <a:endParaRPr lang="es-MX" sz="1800" dirty="0">
              <a:latin typeface="Arial" panose="020B0604020202020204" pitchFamily="34" charset="0"/>
              <a:cs typeface="Arial" panose="020B0604020202020204" pitchFamily="34" charset="0"/>
            </a:endParaRPr>
          </a:p>
          <a:p>
            <a:pPr marL="0" indent="0" algn="just">
              <a:buFont typeface="Arial" pitchFamily="34" charset="0"/>
              <a:buNone/>
            </a:pPr>
            <a:endParaRPr lang="es-MX" sz="1800" dirty="0">
              <a:latin typeface="Arial" panose="020B0604020202020204" pitchFamily="34" charset="0"/>
              <a:cs typeface="Arial" panose="020B0604020202020204" pitchFamily="34" charset="0"/>
            </a:endParaRPr>
          </a:p>
          <a:p>
            <a:pPr marL="0" indent="0" algn="just">
              <a:buFont typeface="Arial" pitchFamily="34" charset="0"/>
              <a:buNone/>
            </a:pPr>
            <a:endParaRPr lang="es-MX" sz="1800" dirty="0">
              <a:latin typeface="Arial" panose="020B0604020202020204" pitchFamily="34" charset="0"/>
              <a:cs typeface="Arial" panose="020B0604020202020204" pitchFamily="34" charset="0"/>
            </a:endParaRPr>
          </a:p>
          <a:p>
            <a:pPr marL="0" indent="0" algn="just">
              <a:buFont typeface="Arial" pitchFamily="34" charset="0"/>
              <a:buNone/>
            </a:pPr>
            <a:endParaRPr lang="es-MX" sz="1800" dirty="0">
              <a:latin typeface="Arial" panose="020B0604020202020204" pitchFamily="34" charset="0"/>
              <a:cs typeface="Arial" panose="020B0604020202020204" pitchFamily="34" charset="0"/>
            </a:endParaRPr>
          </a:p>
          <a:p>
            <a:pPr marL="0" indent="0" algn="just">
              <a:buFont typeface="Arial" pitchFamily="34" charset="0"/>
              <a:buNone/>
            </a:pPr>
            <a:r>
              <a:rPr lang="es-MX" sz="1800" dirty="0">
                <a:latin typeface="Arial" panose="020B0604020202020204" pitchFamily="34" charset="0"/>
                <a:cs typeface="Arial" panose="020B0604020202020204" pitchFamily="34" charset="0"/>
              </a:rPr>
              <a:t>El capital que se emplea en la producción puede clasificarse en capital fijo y capital circulante:</a:t>
            </a:r>
          </a:p>
          <a:p>
            <a:pPr marL="0" indent="0" algn="just">
              <a:buFont typeface="Arial" pitchFamily="34" charset="0"/>
              <a:buNone/>
            </a:pPr>
            <a:r>
              <a:rPr lang="es-MX" sz="1800" dirty="0">
                <a:latin typeface="Arial" panose="020B0604020202020204" pitchFamily="34" charset="0"/>
                <a:cs typeface="Arial" panose="020B0604020202020204" pitchFamily="34" charset="0"/>
              </a:rPr>
              <a:t>-Capital fijo: comprende todos los elementos que permanecen en la empresa un largo tiempo, participando en diversos procesos productivos.</a:t>
            </a:r>
          </a:p>
          <a:p>
            <a:pPr marL="0" indent="0" algn="just">
              <a:buFont typeface="Arial" pitchFamily="34" charset="0"/>
              <a:buNone/>
            </a:pPr>
            <a:r>
              <a:rPr lang="es-MX" sz="1800" dirty="0">
                <a:latin typeface="Arial" panose="020B0604020202020204" pitchFamily="34" charset="0"/>
                <a:cs typeface="Arial" panose="020B0604020202020204" pitchFamily="34" charset="0"/>
              </a:rPr>
              <a:t>-Capital circulante: está formado por un conjunto de elementos de duración inferior al año.</a:t>
            </a:r>
          </a:p>
          <a:p>
            <a:pPr marL="0" indent="0" algn="just">
              <a:buFont typeface="Arial" pitchFamily="34" charset="0"/>
              <a:buNone/>
            </a:pPr>
            <a:endParaRPr lang="es-MX" sz="1800" dirty="0"/>
          </a:p>
          <a:p>
            <a:pPr marL="0" indent="0" algn="just">
              <a:buFont typeface="Arial" pitchFamily="34" charset="0"/>
              <a:buNone/>
            </a:pPr>
            <a:endParaRPr lang="es-MX" sz="1800" dirty="0"/>
          </a:p>
          <a:p>
            <a:pPr marL="0" indent="0" algn="just">
              <a:buFont typeface="Arial" pitchFamily="34" charset="0"/>
              <a:buNone/>
            </a:pPr>
            <a:endParaRPr lang="es-MX" sz="1800" dirty="0"/>
          </a:p>
          <a:p>
            <a:pPr marL="0" indent="0" algn="just">
              <a:buFont typeface="Arial" pitchFamily="34" charset="0"/>
              <a:buNone/>
            </a:pPr>
            <a:endParaRPr lang="es-MX" sz="1800" dirty="0"/>
          </a:p>
          <a:p>
            <a:pPr marL="0" indent="0" algn="just">
              <a:buFont typeface="Arial" pitchFamily="34" charset="0"/>
              <a:buNone/>
            </a:pPr>
            <a:endParaRPr lang="es-MX" sz="18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2924944"/>
            <a:ext cx="2275682" cy="1515604"/>
          </a:xfrm>
          <a:prstGeom prst="rect">
            <a:avLst/>
          </a:prstGeom>
        </p:spPr>
      </p:pic>
    </p:spTree>
    <p:extLst>
      <p:ext uri="{BB962C8B-B14F-4D97-AF65-F5344CB8AC3E}">
        <p14:creationId xmlns:p14="http://schemas.microsoft.com/office/powerpoint/2010/main" val="3349822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5202" y="692696"/>
            <a:ext cx="8229600" cy="1143000"/>
          </a:xfrm>
        </p:spPr>
        <p:txBody>
          <a:bodyPr>
            <a:normAutofit/>
          </a:bodyPr>
          <a:lstStyle/>
          <a:p>
            <a: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Sesión 4. Costos económicos. Parte I.</a:t>
            </a:r>
            <a:b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br>
            <a:r>
              <a:rPr lang="es-ES_tradnl" sz="2000"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Semana 7.</a:t>
            </a:r>
            <a: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 </a:t>
            </a:r>
            <a:endParaRPr lang="es-MX" sz="2000" dirty="0"/>
          </a:p>
        </p:txBody>
      </p:sp>
      <p:sp>
        <p:nvSpPr>
          <p:cNvPr id="3" name="Marcador de contenido 2"/>
          <p:cNvSpPr>
            <a:spLocks noGrp="1"/>
          </p:cNvSpPr>
          <p:nvPr>
            <p:ph idx="1"/>
          </p:nvPr>
        </p:nvSpPr>
        <p:spPr>
          <a:xfrm>
            <a:off x="457200" y="2204864"/>
            <a:ext cx="8229600" cy="4392488"/>
          </a:xfrm>
        </p:spPr>
        <p:txBody>
          <a:bodyPr>
            <a:normAutofit/>
          </a:bodyPr>
          <a:lstStyle/>
          <a:p>
            <a:pPr marL="0" indent="0" algn="just">
              <a:buNone/>
            </a:pPr>
            <a:r>
              <a:rPr lang="es-MX" sz="1800" dirty="0"/>
              <a:t> </a:t>
            </a:r>
          </a:p>
          <a:p>
            <a:pPr marL="0" indent="0" algn="just">
              <a:buNone/>
            </a:pPr>
            <a:endParaRPr lang="es-MX" sz="1800" dirty="0"/>
          </a:p>
          <a:p>
            <a:pPr marL="0" indent="0" algn="just">
              <a:buNone/>
            </a:pPr>
            <a:endParaRPr lang="es-MX" sz="1800" dirty="0"/>
          </a:p>
          <a:p>
            <a:pPr marL="0" indent="0" algn="just">
              <a:buNone/>
            </a:pPr>
            <a:endParaRPr lang="es-MX" sz="1800" dirty="0"/>
          </a:p>
          <a:p>
            <a:pPr marL="0" indent="0" algn="just">
              <a:buNone/>
            </a:pPr>
            <a:endParaRPr lang="es-MX" sz="1800" dirty="0"/>
          </a:p>
          <a:p>
            <a:pPr marL="0" indent="0" algn="just">
              <a:buNone/>
            </a:pPr>
            <a:endParaRPr lang="es-MX" sz="1800" dirty="0"/>
          </a:p>
        </p:txBody>
      </p:sp>
      <p:sp>
        <p:nvSpPr>
          <p:cNvPr id="4" name="Marcador de contenido 2"/>
          <p:cNvSpPr txBox="1">
            <a:spLocks/>
          </p:cNvSpPr>
          <p:nvPr/>
        </p:nvSpPr>
        <p:spPr>
          <a:xfrm>
            <a:off x="503534" y="1772816"/>
            <a:ext cx="8229600" cy="4392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ES" sz="1800" dirty="0">
                <a:latin typeface="Arial" panose="020B0604020202020204" pitchFamily="34" charset="0"/>
                <a:cs typeface="Arial" panose="020B0604020202020204" pitchFamily="34" charset="0"/>
              </a:rPr>
              <a:t>La productividad es la relación entre bienes y servicios obtenidos y los factores productivos utilizados, ya que la productividad media al cociente entre la cantidad obtenida de producto y la cantidad empleada de factor productivo.</a:t>
            </a:r>
          </a:p>
          <a:p>
            <a:pPr marL="0" indent="0" algn="just">
              <a:buFont typeface="Arial" pitchFamily="34" charset="0"/>
              <a:buNone/>
            </a:pPr>
            <a:endParaRPr lang="es-ES" sz="1800" dirty="0"/>
          </a:p>
          <a:p>
            <a:pPr marL="0" indent="0" algn="just">
              <a:buNone/>
            </a:pPr>
            <a:endParaRPr lang="es-ES" sz="1800" dirty="0"/>
          </a:p>
          <a:p>
            <a:pPr marL="0" indent="0" algn="just">
              <a:buFont typeface="Arial" pitchFamily="34" charset="0"/>
              <a:buNone/>
            </a:pPr>
            <a:endParaRPr lang="es-MX" sz="1800" dirty="0"/>
          </a:p>
          <a:p>
            <a:pPr marL="0" indent="0" algn="just">
              <a:buFont typeface="Arial" pitchFamily="34" charset="0"/>
              <a:buNone/>
            </a:pPr>
            <a:endParaRPr lang="es-MX" sz="1800" dirty="0"/>
          </a:p>
          <a:p>
            <a:pPr marL="0" indent="0" algn="just">
              <a:buFont typeface="Arial" pitchFamily="34" charset="0"/>
              <a:buNone/>
            </a:pPr>
            <a:endParaRPr lang="es-MX" sz="1800" dirty="0"/>
          </a:p>
          <a:p>
            <a:pPr marL="0" indent="0" algn="just">
              <a:buFont typeface="Arial" pitchFamily="34" charset="0"/>
              <a:buNone/>
            </a:pPr>
            <a:endParaRPr lang="es-MX" sz="1800" dirty="0"/>
          </a:p>
          <a:p>
            <a:pPr marL="0" indent="0" algn="just">
              <a:buFont typeface="Arial" pitchFamily="34" charset="0"/>
              <a:buNone/>
            </a:pPr>
            <a:r>
              <a:rPr lang="es-MX" sz="1800" dirty="0">
                <a:latin typeface="Arial" panose="020B0604020202020204" pitchFamily="34" charset="0"/>
                <a:cs typeface="Arial" panose="020B0604020202020204" pitchFamily="34" charset="0"/>
              </a:rPr>
              <a:t>Se presenta un incremento de la productividad cuando aumenta el número de las unidades fabricadas sin variar las cantidades empleadas del factor productivo y cuando disminuye el número de unidades de input utilizadas para conseguir las mismas cantidades de producto.</a:t>
            </a:r>
          </a:p>
          <a:p>
            <a:pPr marL="0" indent="0" algn="just">
              <a:buFont typeface="Arial" pitchFamily="34" charset="0"/>
              <a:buNone/>
            </a:pPr>
            <a:endParaRPr lang="es-MX" sz="18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2780928"/>
            <a:ext cx="1892170" cy="1687816"/>
          </a:xfrm>
          <a:prstGeom prst="rect">
            <a:avLst/>
          </a:prstGeom>
        </p:spPr>
      </p:pic>
    </p:spTree>
    <p:extLst>
      <p:ext uri="{BB962C8B-B14F-4D97-AF65-F5344CB8AC3E}">
        <p14:creationId xmlns:p14="http://schemas.microsoft.com/office/powerpoint/2010/main" val="3459305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5202" y="692696"/>
            <a:ext cx="8229600" cy="1143000"/>
          </a:xfrm>
        </p:spPr>
        <p:txBody>
          <a:bodyPr>
            <a:normAutofit/>
          </a:bodyPr>
          <a:lstStyle/>
          <a:p>
            <a: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Sesión 4. Costos económicos. Parte I.</a:t>
            </a:r>
            <a:b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br>
            <a:r>
              <a:rPr lang="es-ES_tradnl" sz="2000"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Semana 7.</a:t>
            </a:r>
            <a: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 </a:t>
            </a:r>
            <a:endParaRPr lang="es-MX" sz="2000" dirty="0"/>
          </a:p>
        </p:txBody>
      </p:sp>
      <p:sp>
        <p:nvSpPr>
          <p:cNvPr id="3" name="Marcador de contenido 2"/>
          <p:cNvSpPr>
            <a:spLocks noGrp="1"/>
          </p:cNvSpPr>
          <p:nvPr>
            <p:ph idx="1"/>
          </p:nvPr>
        </p:nvSpPr>
        <p:spPr>
          <a:xfrm>
            <a:off x="457200" y="2204864"/>
            <a:ext cx="8229600" cy="4392488"/>
          </a:xfrm>
        </p:spPr>
        <p:txBody>
          <a:bodyPr>
            <a:normAutofit/>
          </a:bodyPr>
          <a:lstStyle/>
          <a:p>
            <a:pPr marL="0" indent="0" algn="just">
              <a:buNone/>
            </a:pPr>
            <a:r>
              <a:rPr lang="es-MX" sz="1800" dirty="0"/>
              <a:t> </a:t>
            </a:r>
          </a:p>
          <a:p>
            <a:pPr marL="0" indent="0" algn="just">
              <a:buNone/>
            </a:pPr>
            <a:endParaRPr lang="es-MX" sz="1800" dirty="0"/>
          </a:p>
          <a:p>
            <a:pPr marL="0" indent="0" algn="just">
              <a:buNone/>
            </a:pPr>
            <a:endParaRPr lang="es-MX" sz="1800" dirty="0"/>
          </a:p>
          <a:p>
            <a:pPr marL="0" indent="0" algn="just">
              <a:buNone/>
            </a:pPr>
            <a:endParaRPr lang="es-MX" sz="1800" dirty="0"/>
          </a:p>
          <a:p>
            <a:pPr marL="0" indent="0" algn="just">
              <a:buNone/>
            </a:pPr>
            <a:endParaRPr lang="es-MX" sz="1800" dirty="0"/>
          </a:p>
          <a:p>
            <a:pPr marL="0" indent="0" algn="just">
              <a:buNone/>
            </a:pPr>
            <a:endParaRPr lang="es-MX" sz="1800" dirty="0"/>
          </a:p>
        </p:txBody>
      </p:sp>
      <p:sp>
        <p:nvSpPr>
          <p:cNvPr id="4" name="Marcador de contenido 2"/>
          <p:cNvSpPr txBox="1">
            <a:spLocks/>
          </p:cNvSpPr>
          <p:nvPr/>
        </p:nvSpPr>
        <p:spPr>
          <a:xfrm>
            <a:off x="503534" y="1772816"/>
            <a:ext cx="8229600" cy="4392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ES" sz="1800" dirty="0">
                <a:latin typeface="Arial" panose="020B0604020202020204" pitchFamily="34" charset="0"/>
                <a:cs typeface="Arial" panose="020B0604020202020204" pitchFamily="34" charset="0"/>
              </a:rPr>
              <a:t>Por lo tanto la importancia de los factores de producción en los costos económicos es “presentar un mejor rendimiento obtenido por un recurso en una actividad alternativa; los costos económicos a diferencia de los costos contables que son explícitos incluyen conceptos no registrados; un ejemplo claro de ello es cuando el titular utiliza un inmueble rodado particular a la gestión del emprendimiento o negocio.”</a:t>
            </a:r>
          </a:p>
          <a:p>
            <a:pPr marL="0" indent="0" algn="just">
              <a:buFont typeface="Arial" pitchFamily="34" charset="0"/>
              <a:buNone/>
            </a:pPr>
            <a:endParaRPr lang="es-ES" sz="1800" dirty="0">
              <a:latin typeface="Arial" panose="020B0604020202020204" pitchFamily="34" charset="0"/>
              <a:cs typeface="Arial" panose="020B0604020202020204" pitchFamily="34" charset="0"/>
            </a:endParaRPr>
          </a:p>
          <a:p>
            <a:pPr marL="0" indent="0" algn="just">
              <a:buFont typeface="Arial" pitchFamily="34" charset="0"/>
              <a:buNone/>
            </a:pPr>
            <a:r>
              <a:rPr lang="es-ES" sz="1800" dirty="0">
                <a:latin typeface="Arial" panose="020B0604020202020204" pitchFamily="34" charset="0"/>
                <a:cs typeface="Arial" panose="020B0604020202020204" pitchFamily="34" charset="0"/>
              </a:rPr>
              <a:t>A los costos económicos suele denominarse costos, ello con la finalidad de diferenciarlos de los costos contables.</a:t>
            </a:r>
            <a:endParaRPr lang="es-MX" sz="1800" dirty="0">
              <a:latin typeface="Arial" panose="020B0604020202020204" pitchFamily="34" charset="0"/>
              <a:cs typeface="Arial" panose="020B0604020202020204" pitchFamily="34" charset="0"/>
            </a:endParaRPr>
          </a:p>
          <a:p>
            <a:pPr marL="0" indent="0" algn="just">
              <a:buFont typeface="Arial" pitchFamily="34" charset="0"/>
              <a:buNone/>
            </a:pPr>
            <a:endParaRPr lang="es-MX" sz="1800" dirty="0"/>
          </a:p>
          <a:p>
            <a:pPr marL="0" indent="0" algn="just">
              <a:buFont typeface="Arial" pitchFamily="34" charset="0"/>
              <a:buNone/>
            </a:pPr>
            <a:endParaRPr lang="es-MX" sz="1800" dirty="0"/>
          </a:p>
          <a:p>
            <a:pPr marL="0" indent="0" algn="just">
              <a:buFont typeface="Arial" pitchFamily="34" charset="0"/>
              <a:buNone/>
            </a:pPr>
            <a:endParaRPr lang="es-MX" sz="1800" dirty="0"/>
          </a:p>
          <a:p>
            <a:pPr marL="0" indent="0" algn="just">
              <a:buNone/>
            </a:pPr>
            <a:endParaRPr lang="es-MX" sz="18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4660388"/>
            <a:ext cx="2808312" cy="1874084"/>
          </a:xfrm>
          <a:prstGeom prst="rect">
            <a:avLst/>
          </a:prstGeom>
        </p:spPr>
      </p:pic>
    </p:spTree>
    <p:extLst>
      <p:ext uri="{BB962C8B-B14F-4D97-AF65-F5344CB8AC3E}">
        <p14:creationId xmlns:p14="http://schemas.microsoft.com/office/powerpoint/2010/main" val="1474951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9198" y="1812515"/>
            <a:ext cx="8229600" cy="4104456"/>
          </a:xfrm>
        </p:spPr>
        <p:txBody>
          <a:bodyPr>
            <a:normAutofit/>
          </a:bodyPr>
          <a:lstStyle/>
          <a:p>
            <a:pPr marL="0" indent="0" algn="just">
              <a:buNone/>
            </a:pPr>
            <a:r>
              <a:rPr lang="es-MX" sz="1800" b="1" dirty="0">
                <a:latin typeface="Arial" panose="020B0604020202020204" pitchFamily="34" charset="0"/>
                <a:cs typeface="Arial" panose="020B0604020202020204" pitchFamily="34" charset="0"/>
              </a:rPr>
              <a:t>Cierre</a:t>
            </a:r>
          </a:p>
          <a:p>
            <a:pPr marL="0" indent="0" algn="just">
              <a:buNone/>
            </a:pPr>
            <a:r>
              <a:rPr lang="es-MX" sz="1800" dirty="0">
                <a:latin typeface="Arial" panose="020B0604020202020204" pitchFamily="34" charset="0"/>
                <a:cs typeface="Arial" panose="020B0604020202020204" pitchFamily="34" charset="0"/>
              </a:rPr>
              <a:t>Los costos económicos representan los costos de oportunidad de los recursos utilizados en la producción de los bienes y servicios de la empresa. Los costos contables incluyen la mayoría de los costos económicos, pero normalmente no consideran ciertas partidas, tales como el costo del tiempo del propietario ni los costos de oportunidad de los recursos inmobiliarios y financieros en la empresa.</a:t>
            </a:r>
          </a:p>
          <a:p>
            <a:pPr marL="0" indent="0" algn="just">
              <a:buNone/>
            </a:pPr>
            <a:endParaRPr lang="es-MX" sz="1800" dirty="0">
              <a:latin typeface="Arial" panose="020B0604020202020204" pitchFamily="34" charset="0"/>
              <a:cs typeface="Arial" panose="020B0604020202020204" pitchFamily="34" charset="0"/>
            </a:endParaRPr>
          </a:p>
          <a:p>
            <a:pPr marL="0" indent="0" algn="just">
              <a:buNone/>
            </a:pPr>
            <a:r>
              <a:rPr lang="es-MX" sz="1800" dirty="0">
                <a:latin typeface="Arial" panose="020B0604020202020204" pitchFamily="34" charset="0"/>
                <a:cs typeface="Arial" panose="020B0604020202020204" pitchFamily="34" charset="0"/>
              </a:rPr>
              <a:t>Y es importante destacar que a corto plazo hay dos tipos de costos: los costos fijos que no dependen del volumen de producción y los variables que son los que aumentan con el nivel de producción. El costo total es la suma de ambos. Y los costos medios se obtienen dividiendo el costo respectivo por el número de unidades de producto obtenido. Y por último el costo marginal es el que tiene lugar cuando se produce una unidad adicional.</a:t>
            </a:r>
          </a:p>
        </p:txBody>
      </p:sp>
      <p:sp>
        <p:nvSpPr>
          <p:cNvPr id="6" name="Título 1"/>
          <p:cNvSpPr>
            <a:spLocks noGrp="1"/>
          </p:cNvSpPr>
          <p:nvPr>
            <p:ph type="title"/>
          </p:nvPr>
        </p:nvSpPr>
        <p:spPr>
          <a:xfrm>
            <a:off x="475202" y="692696"/>
            <a:ext cx="8229600" cy="1143000"/>
          </a:xfrm>
        </p:spPr>
        <p:txBody>
          <a:bodyPr>
            <a:normAutofit/>
          </a:bodyPr>
          <a:lstStyle/>
          <a:p>
            <a: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Sesión 4. Costos económicos. Parte I.</a:t>
            </a:r>
            <a:b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br>
            <a:r>
              <a:rPr lang="es-ES_tradnl" sz="2000"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Semana 7.</a:t>
            </a:r>
            <a: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 </a:t>
            </a:r>
            <a:endParaRPr lang="es-MX" sz="2000" dirty="0"/>
          </a:p>
        </p:txBody>
      </p:sp>
    </p:spTree>
    <p:extLst>
      <p:ext uri="{BB962C8B-B14F-4D97-AF65-F5344CB8AC3E}">
        <p14:creationId xmlns:p14="http://schemas.microsoft.com/office/powerpoint/2010/main" val="738988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11498</TotalTime>
  <Words>791</Words>
  <Application>Microsoft Office PowerPoint</Application>
  <PresentationFormat>Presentación en pantalla (4:3)</PresentationFormat>
  <Paragraphs>85</Paragraphs>
  <Slides>9</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Calibri</vt:lpstr>
      <vt:lpstr>Cambria</vt:lpstr>
      <vt:lpstr>MS Mincho</vt:lpstr>
      <vt:lpstr>Times New Roman</vt:lpstr>
      <vt:lpstr>Tema de Office</vt:lpstr>
      <vt:lpstr>Microeconomía.</vt:lpstr>
      <vt:lpstr>Sesión 4. Costos económicos. Parte I</vt:lpstr>
      <vt:lpstr>Sesión 4. Costos económicos. Parte I. Semana 7.  </vt:lpstr>
      <vt:lpstr>Sesión 4. Costos económicos. Parte I. Semana 7. </vt:lpstr>
      <vt:lpstr>Sesión 4. Costos económicos. Parte I. Semana 7. </vt:lpstr>
      <vt:lpstr>Sesión 4. Costos económicos. Parte I. Semana 7. </vt:lpstr>
      <vt:lpstr>Sesión 4. Costos económicos. Parte I. Semana 7. </vt:lpstr>
      <vt:lpstr>Sesión 4. Costos económicos. Parte I. Semana 7. </vt:lpstr>
      <vt:lpstr>Sesión 4. Costos económicos. Parte I. Semana 7. </vt:lpstr>
    </vt:vector>
  </TitlesOfParts>
  <Company>UNIVERSIDAD VALLE DEL GRIJALVA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Licenciaturas No escolarizadas Cuatrimestrales</dc:title>
  <dc:creator>Rafael Campos Hernández;Alejandra Castellanos Rodríguez</dc:creator>
  <cp:lastModifiedBy>Pachit0 YT</cp:lastModifiedBy>
  <cp:revision>208</cp:revision>
  <cp:lastPrinted>2011-05-02T22:42:52Z</cp:lastPrinted>
  <dcterms:created xsi:type="dcterms:W3CDTF">2010-02-23T16:42:16Z</dcterms:created>
  <dcterms:modified xsi:type="dcterms:W3CDTF">2018-09-02T05:29:59Z</dcterms:modified>
</cp:coreProperties>
</file>